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7" r:id="rId3"/>
    <p:sldId id="288" r:id="rId4"/>
    <p:sldId id="259" r:id="rId5"/>
    <p:sldId id="282" r:id="rId6"/>
    <p:sldId id="265" r:id="rId7"/>
    <p:sldId id="260" r:id="rId8"/>
    <p:sldId id="258" r:id="rId9"/>
    <p:sldId id="289" r:id="rId10"/>
    <p:sldId id="264" r:id="rId11"/>
    <p:sldId id="261" r:id="rId12"/>
    <p:sldId id="262" r:id="rId13"/>
    <p:sldId id="263" r:id="rId14"/>
    <p:sldId id="286" r:id="rId15"/>
    <p:sldId id="270" r:id="rId16"/>
    <p:sldId id="267" r:id="rId17"/>
    <p:sldId id="268" r:id="rId18"/>
    <p:sldId id="276" r:id="rId19"/>
    <p:sldId id="277" r:id="rId20"/>
    <p:sldId id="279" r:id="rId21"/>
    <p:sldId id="281" r:id="rId22"/>
    <p:sldId id="280" r:id="rId23"/>
    <p:sldId id="274" r:id="rId24"/>
    <p:sldId id="275" r:id="rId25"/>
    <p:sldId id="269" r:id="rId26"/>
    <p:sldId id="271" r:id="rId27"/>
    <p:sldId id="287" r:id="rId28"/>
    <p:sldId id="284"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85" autoAdjust="0"/>
    <p:restoredTop sz="93211" autoAdjust="0"/>
  </p:normalViewPr>
  <p:slideViewPr>
    <p:cSldViewPr>
      <p:cViewPr>
        <p:scale>
          <a:sx n="55" d="100"/>
          <a:sy n="55" d="100"/>
        </p:scale>
        <p:origin x="-1842" y="-3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C1CFE42-4857-481C-B28B-425669D01176}" type="datetimeFigureOut">
              <a:rPr lang="en-US" smtClean="0"/>
              <a:pPr/>
              <a:t>4/3/2016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CEA202A-F588-4094-B2CB-AA074915E35B}" type="slidenum">
              <a:rPr lang="en-US" smtClean="0"/>
              <a:pPr/>
              <a:t>‹#›</a:t>
            </a:fld>
            <a:endParaRPr lang="en-US"/>
          </a:p>
        </p:txBody>
      </p:sp>
    </p:spTree>
    <p:extLst>
      <p:ext uri="{BB962C8B-B14F-4D97-AF65-F5344CB8AC3E}">
        <p14:creationId xmlns:p14="http://schemas.microsoft.com/office/powerpoint/2010/main" val="3820957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CEA202A-F588-4094-B2CB-AA074915E35B}" type="slidenum">
              <a:rPr lang="en-US" smtClean="0"/>
              <a:pPr/>
              <a:t>11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LSE pictures page</a:t>
            </a:r>
            <a:endParaRPr lang="en-US" dirty="0"/>
          </a:p>
        </p:txBody>
      </p:sp>
      <p:sp>
        <p:nvSpPr>
          <p:cNvPr id="4" name="Slide Number Placeholder 3"/>
          <p:cNvSpPr>
            <a:spLocks noGrp="1"/>
          </p:cNvSpPr>
          <p:nvPr>
            <p:ph type="sldNum" sz="quarter" idx="10"/>
          </p:nvPr>
        </p:nvSpPr>
        <p:spPr/>
        <p:txBody>
          <a:bodyPr/>
          <a:lstStyle/>
          <a:p>
            <a:fld id="{ACEA202A-F588-4094-B2CB-AA074915E35B}" type="slidenum">
              <a:rPr lang="en-US" smtClean="0"/>
              <a:pPr/>
              <a:t>16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CEA202A-F588-4094-B2CB-AA074915E35B}" type="slidenum">
              <a:rPr lang="en-US" smtClean="0"/>
              <a:pPr/>
              <a:t>24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B39F9C8-0BB1-4C26-A140-F23B484310D8}" type="datetimeFigureOut">
              <a:rPr lang="en-US" smtClean="0"/>
              <a:pPr/>
              <a:t>4/3/2016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200190-6779-4E9F-BC73-5532B4FDB94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39F9C8-0BB1-4C26-A140-F23B484310D8}" type="datetimeFigureOut">
              <a:rPr lang="en-US" smtClean="0"/>
              <a:pPr/>
              <a:t>4/3/2016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200190-6779-4E9F-BC73-5532B4FDB94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39F9C8-0BB1-4C26-A140-F23B484310D8}" type="datetimeFigureOut">
              <a:rPr lang="en-US" smtClean="0"/>
              <a:pPr/>
              <a:t>4/3/2016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200190-6779-4E9F-BC73-5532B4FDB941}"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39F9C8-0BB1-4C26-A140-F23B484310D8}" type="datetimeFigureOut">
              <a:rPr lang="en-US" smtClean="0"/>
              <a:pPr/>
              <a:t>4/3/2016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200190-6779-4E9F-BC73-5532B4FDB94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B39F9C8-0BB1-4C26-A140-F23B484310D8}" type="datetimeFigureOut">
              <a:rPr lang="en-US" smtClean="0"/>
              <a:pPr/>
              <a:t>4/3/2016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200190-6779-4E9F-BC73-5532B4FDB941}"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B39F9C8-0BB1-4C26-A140-F23B484310D8}" type="datetimeFigureOut">
              <a:rPr lang="en-US" smtClean="0"/>
              <a:pPr/>
              <a:t>4/3/2016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200190-6779-4E9F-BC73-5532B4FDB94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B39F9C8-0BB1-4C26-A140-F23B484310D8}" type="datetimeFigureOut">
              <a:rPr lang="en-US" smtClean="0"/>
              <a:pPr/>
              <a:t>4/3/2016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200190-6779-4E9F-BC73-5532B4FDB94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B39F9C8-0BB1-4C26-A140-F23B484310D8}" type="datetimeFigureOut">
              <a:rPr lang="en-US" smtClean="0"/>
              <a:pPr/>
              <a:t>4/3/2016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200190-6779-4E9F-BC73-5532B4FDB94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39F9C8-0BB1-4C26-A140-F23B484310D8}" type="datetimeFigureOut">
              <a:rPr lang="en-US" smtClean="0"/>
              <a:pPr/>
              <a:t>4/3/2016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200190-6779-4E9F-BC73-5532B4FDB94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B39F9C8-0BB1-4C26-A140-F23B484310D8}" type="datetimeFigureOut">
              <a:rPr lang="en-US" smtClean="0"/>
              <a:pPr/>
              <a:t>4/3/2016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200190-6779-4E9F-BC73-5532B4FDB94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B39F9C8-0BB1-4C26-A140-F23B484310D8}" type="datetimeFigureOut">
              <a:rPr lang="en-US" smtClean="0"/>
              <a:pPr/>
              <a:t>4/3/2016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200190-6779-4E9F-BC73-5532B4FDB94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39F9C8-0BB1-4C26-A140-F23B484310D8}" type="datetimeFigureOut">
              <a:rPr lang="en-US" smtClean="0"/>
              <a:pPr/>
              <a:t>4/3/2016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200190-6779-4E9F-BC73-5532B4FDB94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jpe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image" Target="../media/image37.gi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5" Type="http://schemas.openxmlformats.org/officeDocument/2006/relationships/image" Target="../media/image46.JPG"/><Relationship Id="rId4" Type="http://schemas.openxmlformats.org/officeDocument/2006/relationships/image" Target="../media/image45.jpeg"/></Relationships>
</file>

<file path=ppt/slides/_rels/slide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9.jpeg"/><Relationship Id="rId7" Type="http://schemas.openxmlformats.org/officeDocument/2006/relationships/image" Target="../media/image53.jpe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4.jpeg"/><Relationship Id="rId7" Type="http://schemas.openxmlformats.org/officeDocument/2006/relationships/image" Target="../media/image58.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7.emf"/><Relationship Id="rId5" Type="http://schemas.openxmlformats.org/officeDocument/2006/relationships/image" Target="../media/image56.jpeg"/><Relationship Id="rId4" Type="http://schemas.openxmlformats.org/officeDocument/2006/relationships/image" Target="../media/image5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jpeg"/><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image" Target="../media/image64.jpeg"/><Relationship Id="rId7" Type="http://schemas.openxmlformats.org/officeDocument/2006/relationships/image" Target="../media/image67.jpeg"/><Relationship Id="rId12" Type="http://schemas.openxmlformats.org/officeDocument/2006/relationships/image" Target="../media/image72.jpeg"/><Relationship Id="rId2" Type="http://schemas.openxmlformats.org/officeDocument/2006/relationships/image" Target="../media/image63.jpeg"/><Relationship Id="rId1" Type="http://schemas.openxmlformats.org/officeDocument/2006/relationships/slideLayout" Target="../slideLayouts/slideLayout2.xml"/><Relationship Id="rId6" Type="http://schemas.openxmlformats.org/officeDocument/2006/relationships/image" Target="../media/image66.jpeg"/><Relationship Id="rId11" Type="http://schemas.openxmlformats.org/officeDocument/2006/relationships/image" Target="../media/image71.jpeg"/><Relationship Id="rId5" Type="http://schemas.openxmlformats.org/officeDocument/2006/relationships/image" Target="../media/image5.jpeg"/><Relationship Id="rId10" Type="http://schemas.openxmlformats.org/officeDocument/2006/relationships/image" Target="../media/image70.jpeg"/><Relationship Id="rId4" Type="http://schemas.openxmlformats.org/officeDocument/2006/relationships/image" Target="../media/image65.jpeg"/><Relationship Id="rId9" Type="http://schemas.openxmlformats.org/officeDocument/2006/relationships/image" Target="../media/image69.jpeg"/></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image" Target="../media/image4.jpeg"/><Relationship Id="rId1" Type="http://schemas.openxmlformats.org/officeDocument/2006/relationships/slideLayout" Target="../slideLayouts/slideLayout6.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4343400" y="5181600"/>
            <a:ext cx="1504745" cy="1422947"/>
          </a:xfrm>
          <a:prstGeom prst="rect">
            <a:avLst/>
          </a:prstGeom>
          <a:noFill/>
          <a:ln w="9525">
            <a:noFill/>
            <a:miter lim="800000"/>
            <a:headEnd/>
            <a:tailEnd/>
          </a:ln>
          <a:effectLst/>
        </p:spPr>
      </p:pic>
      <p:pic>
        <p:nvPicPr>
          <p:cNvPr id="9" name="Picture 8" descr="Macintosh HD:Users:kvanscoter:Pictures:iPhoto Library.photolibrary:Masters:2014:06:26:20140626-105247:images-4.jpeg"/>
          <p:cNvPicPr/>
          <p:nvPr/>
        </p:nvPicPr>
        <p:blipFill>
          <a:blip r:embed="rId3">
            <a:extLst>
              <a:ext uri="{28A0092B-C50C-407E-A947-70E740481C1C}">
                <a14:useLocalDpi xmlns:a14="http://schemas.microsoft.com/office/drawing/2010/main" val="0"/>
              </a:ext>
            </a:extLst>
          </a:blip>
          <a:srcRect/>
          <a:stretch>
            <a:fillRect/>
          </a:stretch>
        </p:blipFill>
        <p:spPr bwMode="auto">
          <a:xfrm>
            <a:off x="304800" y="372838"/>
            <a:ext cx="8534400" cy="4224097"/>
          </a:xfrm>
          <a:prstGeom prst="rect">
            <a:avLst/>
          </a:prstGeom>
          <a:noFill/>
          <a:ln>
            <a:noFill/>
          </a:ln>
        </p:spPr>
      </p:pic>
      <p:pic>
        <p:nvPicPr>
          <p:cNvPr id="1026" name="Picture 2"/>
          <p:cNvPicPr>
            <a:picLocks noChangeAspect="1" noChangeArrowheads="1"/>
          </p:cNvPicPr>
          <p:nvPr/>
        </p:nvPicPr>
        <p:blipFill>
          <a:blip r:embed="rId4"/>
          <a:srcRect/>
          <a:stretch>
            <a:fillRect/>
          </a:stretch>
        </p:blipFill>
        <p:spPr bwMode="auto">
          <a:xfrm>
            <a:off x="6096000" y="4573931"/>
            <a:ext cx="2725315" cy="2017368"/>
          </a:xfrm>
          <a:prstGeom prst="rect">
            <a:avLst/>
          </a:prstGeom>
          <a:noFill/>
          <a:ln w="9525">
            <a:noFill/>
            <a:miter lim="800000"/>
            <a:headEnd/>
            <a:tailEnd/>
          </a:ln>
          <a:effectLst/>
        </p:spPr>
      </p:pic>
      <p:sp>
        <p:nvSpPr>
          <p:cNvPr id="12" name="TextBox 11"/>
          <p:cNvSpPr txBox="1"/>
          <p:nvPr/>
        </p:nvSpPr>
        <p:spPr>
          <a:xfrm>
            <a:off x="685800" y="4501277"/>
            <a:ext cx="4572000" cy="2585323"/>
          </a:xfrm>
          <a:prstGeom prst="rect">
            <a:avLst/>
          </a:prstGeom>
          <a:noFill/>
        </p:spPr>
        <p:txBody>
          <a:bodyPr wrap="square" rtlCol="0">
            <a:spAutoFit/>
          </a:bodyPr>
          <a:lstStyle/>
          <a:p>
            <a:pPr algn="ctr"/>
            <a:r>
              <a:rPr lang="en-US" sz="3600" dirty="0"/>
              <a:t>Islamic F</a:t>
            </a:r>
            <a:r>
              <a:rPr lang="en-US" sz="3600" dirty="0" smtClean="0"/>
              <a:t>inance Project </a:t>
            </a:r>
          </a:p>
          <a:p>
            <a:pPr algn="ctr"/>
            <a:r>
              <a:rPr lang="en-US" sz="3600" dirty="0" smtClean="0"/>
              <a:t>at </a:t>
            </a:r>
            <a:r>
              <a:rPr lang="en-US" sz="3600" dirty="0"/>
              <a:t>Harvard </a:t>
            </a:r>
            <a:endParaRPr lang="en-US" sz="3600" dirty="0" smtClean="0"/>
          </a:p>
          <a:p>
            <a:pPr algn="ctr"/>
            <a:endParaRPr lang="en-US" dirty="0" smtClean="0"/>
          </a:p>
          <a:p>
            <a:pPr algn="ctr"/>
            <a:r>
              <a:rPr lang="en-US" sz="3200" dirty="0"/>
              <a:t>1</a:t>
            </a:r>
            <a:r>
              <a:rPr lang="en-US" sz="3200" dirty="0" smtClean="0"/>
              <a:t>995-2014</a:t>
            </a:r>
            <a:endParaRPr lang="en-US" sz="3200" dirty="0"/>
          </a:p>
          <a:p>
            <a:pPr algn="ctr"/>
            <a:endParaRPr lang="en-US" sz="4000" dirty="0"/>
          </a:p>
        </p:txBody>
      </p:sp>
      <p:pic>
        <p:nvPicPr>
          <p:cNvPr id="6" name="Picture 3" descr="C:\Users\nazimali\Documents\Sayeed\IFP-Pub\Logos\HU6223IFP.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5333999"/>
            <a:ext cx="1371600" cy="9315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USB DISK:Recognitition_Dinner:061814_Nazim_Ali_437.jpg"/>
          <p:cNvPicPr/>
          <p:nvPr/>
        </p:nvPicPr>
        <p:blipFill>
          <a:blip r:embed="rId6" cstate="print">
            <a:extLst>
              <a:ext uri="{28A0092B-C50C-407E-A947-70E740481C1C}">
                <a14:useLocalDpi xmlns:a14="http://schemas.microsoft.com/office/drawing/2010/main" val="0"/>
              </a:ext>
            </a:extLst>
          </a:blip>
          <a:srcRect l="12776" r="23344"/>
          <a:stretch>
            <a:fillRect/>
          </a:stretch>
        </p:blipFill>
        <p:spPr bwMode="auto">
          <a:xfrm>
            <a:off x="2932981" y="1828800"/>
            <a:ext cx="2514600" cy="2057400"/>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600200"/>
          </a:xfrm>
        </p:spPr>
        <p:txBody>
          <a:bodyPr>
            <a:normAutofit/>
          </a:bodyPr>
          <a:lstStyle/>
          <a:p>
            <a:r>
              <a:rPr lang="en-US" sz="3100" b="1" spc="600" dirty="0" smtClean="0">
                <a:solidFill>
                  <a:schemeClr val="accent2">
                    <a:lumMod val="60000"/>
                    <a:lumOff val="40000"/>
                  </a:schemeClr>
                </a:solidFill>
                <a:latin typeface="Levenim MT" pitchFamily="2" charset="-79"/>
                <a:ea typeface="ＭＳ 明朝"/>
                <a:cs typeface="Levenim MT" pitchFamily="2" charset="-79"/>
              </a:rPr>
              <a:t>IFP COLLABORATION WITH VARIOUS HARVARD FACULTY</a:t>
            </a:r>
            <a:endParaRPr lang="en-US" b="1" dirty="0"/>
          </a:p>
        </p:txBody>
      </p:sp>
      <p:sp>
        <p:nvSpPr>
          <p:cNvPr id="3" name="Content Placeholder 2"/>
          <p:cNvSpPr>
            <a:spLocks noGrp="1"/>
          </p:cNvSpPr>
          <p:nvPr>
            <p:ph idx="4294967295"/>
          </p:nvPr>
        </p:nvSpPr>
        <p:spPr>
          <a:xfrm>
            <a:off x="4800600" y="7772400"/>
            <a:ext cx="8305800" cy="3992563"/>
          </a:xfrm>
        </p:spPr>
        <p:txBody>
          <a:bodyPr numCol="2">
            <a:noAutofit/>
          </a:bodyPr>
          <a:lstStyle/>
          <a:p>
            <a:pPr>
              <a:buNone/>
            </a:pPr>
            <a:r>
              <a:rPr lang="en-US" sz="1400" b="1" dirty="0" smtClean="0">
                <a:latin typeface="Candara" pitchFamily="34" charset="0"/>
              </a:rPr>
              <a:t>	</a:t>
            </a:r>
          </a:p>
          <a:p>
            <a:pPr>
              <a:buNone/>
            </a:pPr>
            <a:r>
              <a:rPr lang="en-US" sz="1600" b="1" dirty="0">
                <a:latin typeface="Candara" pitchFamily="34" charset="0"/>
              </a:rPr>
              <a:t> </a:t>
            </a:r>
            <a:r>
              <a:rPr lang="en-US" sz="1600" b="1" dirty="0" smtClean="0">
                <a:latin typeface="Candara" pitchFamily="34" charset="0"/>
              </a:rPr>
              <a:t>        A number of Harvard Faculty members have participated in </a:t>
            </a:r>
            <a:endParaRPr lang="en-US" sz="1400" dirty="0"/>
          </a:p>
        </p:txBody>
      </p:sp>
      <p:sp>
        <p:nvSpPr>
          <p:cNvPr id="4" name="Rectangle 3"/>
          <p:cNvSpPr/>
          <p:nvPr/>
        </p:nvSpPr>
        <p:spPr>
          <a:xfrm>
            <a:off x="914400" y="2438400"/>
            <a:ext cx="7467600" cy="2339102"/>
          </a:xfrm>
          <a:prstGeom prst="rect">
            <a:avLst/>
          </a:prstGeom>
        </p:spPr>
        <p:txBody>
          <a:bodyPr wrap="square">
            <a:spAutoFit/>
          </a:bodyPr>
          <a:lstStyle/>
          <a:p>
            <a:r>
              <a:rPr lang="en-US" sz="3200" dirty="0" smtClean="0">
                <a:latin typeface="Candara" panose="020E0502030303020204" pitchFamily="34" charset="0"/>
              </a:rPr>
              <a:t>Various Harvard Faculty members have participated in the foundation and development of the Islamic Finance Project.</a:t>
            </a:r>
          </a:p>
          <a:p>
            <a:r>
              <a:rPr lang="en-US" dirty="0" smtClean="0">
                <a:latin typeface="Candara" panose="020E0502030303020204" pitchFamily="34" charset="0"/>
              </a:rPr>
              <a:t>  .</a:t>
            </a:r>
            <a:endParaRPr lang="en-US" dirty="0">
              <a:latin typeface="Candara" panose="020E0502030303020204"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USB DISK:7th Forum:A03994_007.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0400" y="228600"/>
            <a:ext cx="5943600" cy="4419600"/>
          </a:xfrm>
          <a:prstGeom prst="rect">
            <a:avLst/>
          </a:prstGeom>
          <a:noFill/>
          <a:ln>
            <a:noFill/>
          </a:ln>
        </p:spPr>
      </p:pic>
      <p:pic>
        <p:nvPicPr>
          <p:cNvPr id="14" name="Picture 13" descr="Macintosh HD:Users:kvanscoter:Pictures:iPhoto Library.photolibrary:Masters:2014:06:26:20140626-163117:i-5p2BwLC-L.jpg"/>
          <p:cNvPicPr/>
          <p:nvPr/>
        </p:nvPicPr>
        <p:blipFill>
          <a:blip r:embed="rId4">
            <a:extLst>
              <a:ext uri="{28A0092B-C50C-407E-A947-70E740481C1C}">
                <a14:useLocalDpi xmlns:a14="http://schemas.microsoft.com/office/drawing/2010/main" val="0"/>
              </a:ext>
            </a:extLst>
          </a:blip>
          <a:srcRect l="11396" t="5000" r="12082" b="3333"/>
          <a:stretch>
            <a:fillRect/>
          </a:stretch>
        </p:blipFill>
        <p:spPr bwMode="auto">
          <a:xfrm>
            <a:off x="0" y="228600"/>
            <a:ext cx="3124200" cy="3962400"/>
          </a:xfrm>
          <a:prstGeom prst="rect">
            <a:avLst/>
          </a:prstGeom>
          <a:noFill/>
          <a:ln>
            <a:noFill/>
          </a:ln>
        </p:spPr>
      </p:pic>
      <p:pic>
        <p:nvPicPr>
          <p:cNvPr id="3074" name="Picture 2"/>
          <p:cNvPicPr>
            <a:picLocks noChangeAspect="1" noChangeArrowheads="1"/>
          </p:cNvPicPr>
          <p:nvPr/>
        </p:nvPicPr>
        <p:blipFill>
          <a:blip r:embed="rId5"/>
          <a:srcRect r="11512"/>
          <a:stretch>
            <a:fillRect/>
          </a:stretch>
        </p:blipFill>
        <p:spPr bwMode="auto">
          <a:xfrm>
            <a:off x="6172201" y="4724400"/>
            <a:ext cx="2861440" cy="2133600"/>
          </a:xfrm>
          <a:prstGeom prst="rect">
            <a:avLst/>
          </a:prstGeom>
          <a:noFill/>
          <a:ln w="9525">
            <a:solidFill>
              <a:schemeClr val="bg1"/>
            </a:solidFill>
            <a:miter lim="800000"/>
            <a:headEnd/>
            <a:tailEnd/>
          </a:ln>
          <a:effectLst/>
        </p:spPr>
      </p:pic>
      <p:pic>
        <p:nvPicPr>
          <p:cNvPr id="3075" name="Picture 3"/>
          <p:cNvPicPr>
            <a:picLocks noChangeAspect="1" noChangeArrowheads="1"/>
          </p:cNvPicPr>
          <p:nvPr/>
        </p:nvPicPr>
        <p:blipFill>
          <a:blip r:embed="rId6"/>
          <a:srcRect l="13333" t="2832" r="8889" b="3722"/>
          <a:stretch>
            <a:fillRect/>
          </a:stretch>
        </p:blipFill>
        <p:spPr bwMode="auto">
          <a:xfrm>
            <a:off x="0" y="4268638"/>
            <a:ext cx="3124200" cy="2514600"/>
          </a:xfrm>
          <a:prstGeom prst="rect">
            <a:avLst/>
          </a:prstGeom>
          <a:noFill/>
          <a:ln w="9525">
            <a:solidFill>
              <a:schemeClr val="bg1"/>
            </a:solidFill>
            <a:miter lim="800000"/>
            <a:headEnd/>
            <a:tailEnd/>
          </a:ln>
          <a:effectLst/>
        </p:spPr>
      </p:pic>
      <p:pic>
        <p:nvPicPr>
          <p:cNvPr id="7" name="Picture 6" descr="Macintosh HD:Users:kvanscoter:Pictures:iPhoto Library.photolibrary:Masters:2014:07:14:20140714-153747:i-kDXc93M-L.jp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00400" y="4724400"/>
            <a:ext cx="2895601" cy="2057400"/>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Autofit/>
          </a:bodyPr>
          <a:lstStyle/>
          <a:p>
            <a:r>
              <a:rPr lang="en-US" sz="2800" b="1" spc="600" dirty="0" smtClean="0">
                <a:solidFill>
                  <a:schemeClr val="accent2">
                    <a:lumMod val="60000"/>
                    <a:lumOff val="40000"/>
                  </a:schemeClr>
                </a:solidFill>
                <a:latin typeface="Levenim MT" pitchFamily="2" charset="-79"/>
                <a:ea typeface="ＭＳ 明朝"/>
                <a:cs typeface="Levenim MT" pitchFamily="2" charset="-79"/>
              </a:rPr>
              <a:t/>
            </a:r>
            <a:br>
              <a:rPr lang="en-US" sz="2800" b="1" spc="600" dirty="0" smtClean="0">
                <a:solidFill>
                  <a:schemeClr val="accent2">
                    <a:lumMod val="60000"/>
                    <a:lumOff val="40000"/>
                  </a:schemeClr>
                </a:solidFill>
                <a:latin typeface="Levenim MT" pitchFamily="2" charset="-79"/>
                <a:ea typeface="ＭＳ 明朝"/>
                <a:cs typeface="Levenim MT" pitchFamily="2" charset="-79"/>
              </a:rPr>
            </a:br>
            <a:r>
              <a:rPr lang="en-US" sz="2800" b="1" spc="600" dirty="0" smtClean="0">
                <a:solidFill>
                  <a:schemeClr val="accent2">
                    <a:lumMod val="60000"/>
                    <a:lumOff val="40000"/>
                  </a:schemeClr>
                </a:solidFill>
                <a:latin typeface="Levenim MT" pitchFamily="2" charset="-79"/>
                <a:ea typeface="ＭＳ 明朝"/>
                <a:cs typeface="Levenim MT" pitchFamily="2" charset="-79"/>
              </a:rPr>
              <a:t>RELIGIOUS </a:t>
            </a:r>
            <a:r>
              <a:rPr lang="en-US" sz="2800" b="1" spc="600" dirty="0">
                <a:solidFill>
                  <a:schemeClr val="accent2">
                    <a:lumMod val="60000"/>
                    <a:lumOff val="40000"/>
                  </a:schemeClr>
                </a:solidFill>
                <a:latin typeface="Levenim MT" pitchFamily="2" charset="-79"/>
                <a:ea typeface="ＭＳ 明朝"/>
                <a:cs typeface="Levenim MT" pitchFamily="2" charset="-79"/>
              </a:rPr>
              <a:t>AND CULTURAL DIVERSITY </a:t>
            </a:r>
            <a:br>
              <a:rPr lang="en-US" sz="2800" b="1" spc="600" dirty="0">
                <a:solidFill>
                  <a:schemeClr val="accent2">
                    <a:lumMod val="60000"/>
                    <a:lumOff val="40000"/>
                  </a:schemeClr>
                </a:solidFill>
                <a:latin typeface="Levenim MT" pitchFamily="2" charset="-79"/>
                <a:ea typeface="ＭＳ 明朝"/>
                <a:cs typeface="Levenim MT" pitchFamily="2" charset="-79"/>
              </a:rPr>
            </a:br>
            <a:endParaRPr lang="en-US" sz="2800" b="1" spc="600" dirty="0">
              <a:solidFill>
                <a:schemeClr val="accent2">
                  <a:lumMod val="60000"/>
                  <a:lumOff val="40000"/>
                </a:schemeClr>
              </a:solidFill>
              <a:latin typeface="Levenim MT" pitchFamily="2" charset="-79"/>
              <a:ea typeface="ＭＳ 明朝"/>
              <a:cs typeface="Levenim MT" pitchFamily="2" charset="-79"/>
            </a:endParaRPr>
          </a:p>
        </p:txBody>
      </p:sp>
      <p:sp>
        <p:nvSpPr>
          <p:cNvPr id="3" name="Content Placeholder 2"/>
          <p:cNvSpPr>
            <a:spLocks noGrp="1"/>
          </p:cNvSpPr>
          <p:nvPr>
            <p:ph idx="1"/>
          </p:nvPr>
        </p:nvSpPr>
        <p:spPr/>
        <p:txBody>
          <a:bodyPr>
            <a:normAutofit lnSpcReduction="10000"/>
          </a:bodyPr>
          <a:lstStyle/>
          <a:p>
            <a:pPr marL="0" indent="0">
              <a:buNone/>
            </a:pPr>
            <a:r>
              <a:rPr lang="en-US" dirty="0" smtClean="0">
                <a:latin typeface="Candara" panose="020E0502030303020204" pitchFamily="34" charset="0"/>
              </a:rPr>
              <a:t> </a:t>
            </a:r>
          </a:p>
          <a:p>
            <a:pPr marL="0" indent="0">
              <a:buNone/>
            </a:pPr>
            <a:r>
              <a:rPr lang="en-US" sz="4400" dirty="0" smtClean="0">
                <a:latin typeface="Candara" panose="020E0502030303020204" pitchFamily="34" charset="0"/>
              </a:rPr>
              <a:t>IFP provides the platform  for various religious groups to interact on a variety of topics pertaining to finance,  economics and social well-being.</a:t>
            </a:r>
          </a:p>
          <a:p>
            <a:pPr marL="0" indent="0">
              <a:buNone/>
            </a:pPr>
            <a:r>
              <a:rPr lang="en-US" dirty="0" smtClean="0"/>
              <a:t> </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b="18461"/>
          <a:stretch>
            <a:fillRect/>
          </a:stretch>
        </p:blipFill>
        <p:spPr bwMode="auto">
          <a:xfrm>
            <a:off x="152400" y="2819400"/>
            <a:ext cx="3361321" cy="3886200"/>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l="10526" r="-2632" b="7407"/>
          <a:stretch>
            <a:fillRect/>
          </a:stretch>
        </p:blipFill>
        <p:spPr bwMode="auto">
          <a:xfrm>
            <a:off x="6477000" y="2971800"/>
            <a:ext cx="2667000" cy="3810000"/>
          </a:xfrm>
          <a:prstGeom prst="rect">
            <a:avLst/>
          </a:prstGeom>
          <a:noFill/>
          <a:ln w="9525">
            <a:noFill/>
            <a:miter lim="800000"/>
            <a:headEnd/>
            <a:tailEnd/>
          </a:ln>
          <a:effectLst/>
        </p:spPr>
      </p:pic>
      <p:pic>
        <p:nvPicPr>
          <p:cNvPr id="8" name="Picture 7" descr="Macintosh HD:Users:kvanscoter:Desktop:i-Mmjgfrk-M.jpg"/>
          <p:cNvPicPr/>
          <p:nvPr/>
        </p:nvPicPr>
        <p:blipFill>
          <a:blip r:embed="rId4">
            <a:extLst>
              <a:ext uri="{28A0092B-C50C-407E-A947-70E740481C1C}">
                <a14:useLocalDpi xmlns:a14="http://schemas.microsoft.com/office/drawing/2010/main" val="0"/>
              </a:ext>
            </a:extLst>
          </a:blip>
          <a:srcRect l="357" r="19285"/>
          <a:stretch>
            <a:fillRect/>
          </a:stretch>
        </p:blipFill>
        <p:spPr bwMode="auto">
          <a:xfrm>
            <a:off x="152400" y="152400"/>
            <a:ext cx="3276600" cy="2590800"/>
          </a:xfrm>
          <a:prstGeom prst="rect">
            <a:avLst/>
          </a:prstGeom>
          <a:noFill/>
          <a:ln>
            <a:noFill/>
          </a:ln>
        </p:spPr>
      </p:pic>
      <p:pic>
        <p:nvPicPr>
          <p:cNvPr id="4101" name="Picture 5"/>
          <p:cNvPicPr>
            <a:picLocks noChangeAspect="1" noChangeArrowheads="1"/>
          </p:cNvPicPr>
          <p:nvPr/>
        </p:nvPicPr>
        <p:blipFill>
          <a:blip r:embed="rId5"/>
          <a:srcRect l="5128" r="2564" b="5618"/>
          <a:stretch>
            <a:fillRect/>
          </a:stretch>
        </p:blipFill>
        <p:spPr bwMode="auto">
          <a:xfrm>
            <a:off x="3581400" y="2941311"/>
            <a:ext cx="2743200" cy="3840489"/>
          </a:xfrm>
          <a:prstGeom prst="rect">
            <a:avLst/>
          </a:prstGeom>
          <a:noFill/>
          <a:ln w="9525">
            <a:noFill/>
            <a:miter lim="800000"/>
            <a:headEnd/>
            <a:tailEnd/>
          </a:ln>
          <a:effectLst/>
        </p:spPr>
      </p:pic>
      <p:pic>
        <p:nvPicPr>
          <p:cNvPr id="11" name="Picture 10" descr="Macintosh HD:Users:kvanscoter:Desktop:i-4hQSkLF-M.jpg"/>
          <p:cNvPicPr/>
          <p:nvPr/>
        </p:nvPicPr>
        <p:blipFill>
          <a:blip r:embed="rId6">
            <a:extLst>
              <a:ext uri="{28A0092B-C50C-407E-A947-70E740481C1C}">
                <a14:useLocalDpi xmlns:a14="http://schemas.microsoft.com/office/drawing/2010/main" val="0"/>
              </a:ext>
            </a:extLst>
          </a:blip>
          <a:srcRect l="1684" b="23403"/>
          <a:stretch>
            <a:fillRect/>
          </a:stretch>
        </p:blipFill>
        <p:spPr bwMode="auto">
          <a:xfrm>
            <a:off x="3581400" y="152400"/>
            <a:ext cx="5410200" cy="2743200"/>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_ABS1405.jpg"/>
          <p:cNvPicPr>
            <a:picLocks noGrp="1" noChangeAspect="1"/>
          </p:cNvPicPr>
          <p:nvPr>
            <p:ph idx="1"/>
          </p:nvPr>
        </p:nvPicPr>
        <p:blipFill>
          <a:blip r:embed="rId2" cstate="print">
            <a:extLst>
              <a:ext uri="{28A0092B-C50C-407E-A947-70E740481C1C}">
                <a14:useLocalDpi xmlns:a14="http://schemas.microsoft.com/office/drawing/2010/main" val="0"/>
              </a:ext>
            </a:extLst>
          </a:blip>
          <a:srcRect t="8753" b="8753"/>
          <a:stretch>
            <a:fillRect/>
          </a:stretch>
        </p:blipFill>
        <p:spPr>
          <a:xfrm>
            <a:off x="4800600" y="3505200"/>
            <a:ext cx="4114800" cy="2590800"/>
          </a:xfrm>
        </p:spPr>
      </p:pic>
      <p:pic>
        <p:nvPicPr>
          <p:cNvPr id="5" name="Picture 4" descr="_ABS1983.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457200"/>
            <a:ext cx="4191000" cy="2590800"/>
          </a:xfrm>
          <a:prstGeom prst="rect">
            <a:avLst/>
          </a:prstGeom>
        </p:spPr>
      </p:pic>
      <p:pic>
        <p:nvPicPr>
          <p:cNvPr id="6" name="Picture 5" descr="_ABS2461.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 y="3505200"/>
            <a:ext cx="4191000" cy="2590800"/>
          </a:xfrm>
          <a:prstGeom prst="rect">
            <a:avLst/>
          </a:prstGeom>
        </p:spPr>
      </p:pic>
      <p:pic>
        <p:nvPicPr>
          <p:cNvPr id="7" name="Picture 6" descr="_ABS2379.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00600" y="457200"/>
            <a:ext cx="4114800" cy="2590800"/>
          </a:xfrm>
          <a:prstGeom prst="rect">
            <a:avLst/>
          </a:prstGeom>
        </p:spPr>
      </p:pic>
    </p:spTree>
    <p:extLst>
      <p:ext uri="{BB962C8B-B14F-4D97-AF65-F5344CB8AC3E}">
        <p14:creationId xmlns:p14="http://schemas.microsoft.com/office/powerpoint/2010/main" val="27180066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en-US" sz="3100" b="1" spc="600" dirty="0">
                <a:solidFill>
                  <a:schemeClr val="accent2">
                    <a:lumMod val="60000"/>
                    <a:lumOff val="40000"/>
                  </a:schemeClr>
                </a:solidFill>
                <a:latin typeface="Levenim MT" pitchFamily="2" charset="-79"/>
                <a:ea typeface="ＭＳ 明朝"/>
                <a:cs typeface="Levenim MT" pitchFamily="2" charset="-79"/>
              </a:rPr>
              <a:t>LONDON</a:t>
            </a:r>
            <a:r>
              <a:rPr lang="en-US" b="1" dirty="0" smtClean="0"/>
              <a:t> </a:t>
            </a:r>
            <a:r>
              <a:rPr lang="en-US" sz="3100" b="1" spc="600" dirty="0">
                <a:solidFill>
                  <a:schemeClr val="accent2">
                    <a:lumMod val="60000"/>
                    <a:lumOff val="40000"/>
                  </a:schemeClr>
                </a:solidFill>
                <a:latin typeface="Levenim MT" pitchFamily="2" charset="-79"/>
                <a:ea typeface="ＭＳ 明朝"/>
                <a:cs typeface="Levenim MT" pitchFamily="2" charset="-79"/>
              </a:rPr>
              <a:t>SCHOOL OF ECONOMICS</a:t>
            </a:r>
          </a:p>
        </p:txBody>
      </p:sp>
      <p:sp>
        <p:nvSpPr>
          <p:cNvPr id="10" name="Content Placeholder 9"/>
          <p:cNvSpPr>
            <a:spLocks noGrp="1"/>
          </p:cNvSpPr>
          <p:nvPr>
            <p:ph idx="1"/>
          </p:nvPr>
        </p:nvSpPr>
        <p:spPr>
          <a:xfrm>
            <a:off x="228600" y="1524000"/>
            <a:ext cx="5181600" cy="4572000"/>
          </a:xfrm>
        </p:spPr>
        <p:txBody>
          <a:bodyPr>
            <a:normAutofit lnSpcReduction="10000"/>
          </a:bodyPr>
          <a:lstStyle/>
          <a:p>
            <a:pPr marL="0" marR="0">
              <a:spcBef>
                <a:spcPts val="0"/>
              </a:spcBef>
              <a:spcAft>
                <a:spcPts val="0"/>
              </a:spcAft>
              <a:buNone/>
            </a:pPr>
            <a:r>
              <a:rPr lang="en-US" sz="2400" dirty="0">
                <a:latin typeface="Candara" pitchFamily="34" charset="0"/>
                <a:ea typeface="ＭＳ 明朝"/>
                <a:cs typeface="Times New Roman"/>
              </a:rPr>
              <a:t>Since 2007, IFP has initiated two major activities in collaboration with the London School of Economics (LSE) in London:</a:t>
            </a:r>
          </a:p>
          <a:p>
            <a:pPr marL="0" marR="0">
              <a:spcBef>
                <a:spcPts val="0"/>
              </a:spcBef>
              <a:spcAft>
                <a:spcPts val="0"/>
              </a:spcAft>
              <a:buNone/>
            </a:pPr>
            <a:endParaRPr lang="en-US" sz="2400" dirty="0">
              <a:latin typeface="Candara" pitchFamily="34" charset="0"/>
              <a:ea typeface="ＭＳ 明朝"/>
              <a:cs typeface="Times New Roman"/>
            </a:endParaRPr>
          </a:p>
          <a:p>
            <a:pPr marL="0">
              <a:spcBef>
                <a:spcPts val="0"/>
              </a:spcBef>
              <a:buNone/>
            </a:pPr>
            <a:r>
              <a:rPr lang="en-US" sz="2400" dirty="0" smtClean="0">
                <a:latin typeface="Candara" pitchFamily="34" charset="0"/>
                <a:ea typeface="ＭＳ 明朝"/>
                <a:cs typeface="Times New Roman"/>
              </a:rPr>
              <a:t>Specialized workshops </a:t>
            </a:r>
            <a:r>
              <a:rPr lang="en-US" sz="2400" dirty="0">
                <a:latin typeface="Candara" pitchFamily="34" charset="0"/>
                <a:ea typeface="ＭＳ 明朝"/>
                <a:cs typeface="Times New Roman"/>
              </a:rPr>
              <a:t>on methodological issues confronting  practice. A diverse group of experts participate in the </a:t>
            </a:r>
            <a:r>
              <a:rPr lang="en-US" sz="2400" dirty="0" smtClean="0">
                <a:latin typeface="Candara" pitchFamily="34" charset="0"/>
                <a:ea typeface="ＭＳ 明朝"/>
                <a:cs typeface="Times New Roman"/>
              </a:rPr>
              <a:t>workshop</a:t>
            </a:r>
          </a:p>
          <a:p>
            <a:pPr marL="0">
              <a:spcBef>
                <a:spcPts val="0"/>
              </a:spcBef>
              <a:buNone/>
            </a:pPr>
            <a:endParaRPr lang="en-US" sz="2400" dirty="0" smtClean="0">
              <a:latin typeface="Candara" pitchFamily="34" charset="0"/>
              <a:ea typeface="ＭＳ 明朝"/>
              <a:cs typeface="Times New Roman"/>
            </a:endParaRPr>
          </a:p>
          <a:p>
            <a:pPr marL="0">
              <a:spcBef>
                <a:spcPts val="0"/>
              </a:spcBef>
              <a:buNone/>
            </a:pPr>
            <a:r>
              <a:rPr lang="en-US" sz="2400" dirty="0" smtClean="0">
                <a:latin typeface="Candara" pitchFamily="34" charset="0"/>
                <a:ea typeface="ＭＳ 明朝"/>
                <a:cs typeface="Times New Roman"/>
              </a:rPr>
              <a:t>Public lectures  on Islamic finance to </a:t>
            </a:r>
            <a:r>
              <a:rPr lang="en-US" sz="2400" dirty="0">
                <a:latin typeface="Candara" pitchFamily="34" charset="0"/>
                <a:ea typeface="ＭＳ 明朝"/>
                <a:cs typeface="Times New Roman"/>
              </a:rPr>
              <a:t>attract diverse audience of London School of Economics. </a:t>
            </a:r>
            <a:r>
              <a:rPr lang="en-US" sz="2400" dirty="0" smtClean="0">
                <a:latin typeface="Candara" pitchFamily="34" charset="0"/>
                <a:ea typeface="ＭＳ 明朝"/>
                <a:cs typeface="Times New Roman"/>
              </a:rPr>
              <a:t> </a:t>
            </a:r>
            <a:endParaRPr lang="en-US" sz="2400" dirty="0">
              <a:latin typeface="Candara" pitchFamily="34" charset="0"/>
              <a:ea typeface="ＭＳ 明朝"/>
              <a:cs typeface="Times New Roman"/>
            </a:endParaRPr>
          </a:p>
          <a:p>
            <a:pPr marL="0" marR="0">
              <a:spcBef>
                <a:spcPts val="0"/>
              </a:spcBef>
              <a:spcAft>
                <a:spcPts val="0"/>
              </a:spcAft>
              <a:buNone/>
            </a:pPr>
            <a:endParaRPr lang="en-US" sz="2000" dirty="0">
              <a:latin typeface="Candara" pitchFamily="34" charset="0"/>
              <a:ea typeface="ＭＳ 明朝"/>
              <a:cs typeface="Times New Roman"/>
            </a:endParaRPr>
          </a:p>
          <a:p>
            <a:endParaRPr lang="en-US" dirty="0"/>
          </a:p>
        </p:txBody>
      </p:sp>
      <p:sp>
        <p:nvSpPr>
          <p:cNvPr id="12" name="TextBox 11"/>
          <p:cNvSpPr txBox="1"/>
          <p:nvPr/>
        </p:nvSpPr>
        <p:spPr>
          <a:xfrm>
            <a:off x="964721" y="8077200"/>
            <a:ext cx="7543800" cy="707886"/>
          </a:xfrm>
          <a:prstGeom prst="rect">
            <a:avLst/>
          </a:prstGeom>
          <a:noFill/>
        </p:spPr>
        <p:txBody>
          <a:bodyPr wrap="square" rtlCol="0">
            <a:spAutoFit/>
          </a:bodyPr>
          <a:lstStyle/>
          <a:p>
            <a:pPr algn="ctr"/>
            <a:r>
              <a:rPr lang="en-US" sz="2000" dirty="0" smtClean="0">
                <a:latin typeface="Candara" pitchFamily="34" charset="0"/>
                <a:ea typeface="ＭＳ 明朝"/>
                <a:cs typeface="Times New Roman"/>
              </a:rPr>
              <a:t> </a:t>
            </a:r>
          </a:p>
          <a:p>
            <a:pPr algn="ctr"/>
            <a:r>
              <a:rPr lang="en-US" sz="2000" dirty="0" smtClean="0">
                <a:latin typeface="Candara" pitchFamily="34" charset="0"/>
                <a:ea typeface="ＭＳ 明朝"/>
                <a:cs typeface="Times New Roman"/>
              </a:rPr>
              <a:t>2. </a:t>
            </a:r>
          </a:p>
        </p:txBody>
      </p:sp>
      <p:sp>
        <p:nvSpPr>
          <p:cNvPr id="14" name="TextBox 13"/>
          <p:cNvSpPr txBox="1"/>
          <p:nvPr/>
        </p:nvSpPr>
        <p:spPr>
          <a:xfrm>
            <a:off x="10744200" y="3137775"/>
            <a:ext cx="2311879" cy="369332"/>
          </a:xfrm>
          <a:prstGeom prst="rect">
            <a:avLst/>
          </a:prstGeom>
          <a:noFill/>
        </p:spPr>
        <p:txBody>
          <a:bodyPr wrap="square" rtlCol="0">
            <a:spAutoFit/>
          </a:bodyPr>
          <a:lstStyle/>
          <a:p>
            <a:r>
              <a:rPr lang="en-US" dirty="0" smtClean="0"/>
              <a:t>Insert picture/logo</a:t>
            </a:r>
            <a:endParaRPr lang="en-US" dirty="0"/>
          </a:p>
        </p:txBody>
      </p:sp>
      <p:pic>
        <p:nvPicPr>
          <p:cNvPr id="1026" name="Picture 2" descr="http://personal.lse.ac.uk/bestm/images/lse-logo-150.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1" y="3657600"/>
            <a:ext cx="20574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p:cNvPicPr>
            <a:picLocks noChangeAspect="1" noChangeArrowheads="1"/>
          </p:cNvPicPr>
          <p:nvPr/>
        </p:nvPicPr>
        <p:blipFill>
          <a:blip r:embed="rId3"/>
          <a:srcRect/>
          <a:stretch>
            <a:fillRect/>
          </a:stretch>
        </p:blipFill>
        <p:spPr bwMode="auto">
          <a:xfrm>
            <a:off x="5919159" y="1524000"/>
            <a:ext cx="2511724" cy="198310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1905000" cy="1554162"/>
          </a:xfrm>
        </p:spPr>
        <p:txBody>
          <a:bodyPr>
            <a:normAutofit fontScale="90000"/>
          </a:bodyPr>
          <a:lstStyle/>
          <a:p>
            <a:r>
              <a:rPr lang="en-US" dirty="0" smtClean="0"/>
              <a:t>LSE pictures page</a:t>
            </a:r>
            <a:endParaRPr lang="en-US" dirty="0"/>
          </a:p>
        </p:txBody>
      </p:sp>
      <p:pic>
        <p:nvPicPr>
          <p:cNvPr id="5" name="Picture 4" descr="USB DISK:LSE_photos:Islamic_Finance_004.JPG"/>
          <p:cNvPicPr/>
          <p:nvPr/>
        </p:nvPicPr>
        <p:blipFill>
          <a:blip r:embed="rId3" cstate="print">
            <a:extLst>
              <a:ext uri="{28A0092B-C50C-407E-A947-70E740481C1C}">
                <a14:useLocalDpi xmlns:a14="http://schemas.microsoft.com/office/drawing/2010/main" val="0"/>
              </a:ext>
            </a:extLst>
          </a:blip>
          <a:srcRect l="3030" r="6061"/>
          <a:stretch>
            <a:fillRect/>
          </a:stretch>
        </p:blipFill>
        <p:spPr bwMode="auto">
          <a:xfrm>
            <a:off x="152400" y="3810000"/>
            <a:ext cx="4572000" cy="2838165"/>
          </a:xfrm>
          <a:prstGeom prst="rect">
            <a:avLst/>
          </a:prstGeom>
          <a:noFill/>
          <a:ln>
            <a:noFill/>
          </a:ln>
        </p:spPr>
      </p:pic>
      <p:pic>
        <p:nvPicPr>
          <p:cNvPr id="6" name="Picture 5" descr="Macintosh HD:Users:kvanscoter:Pictures:iPhoto Library.photolibrary:Masters:2014:07:17:20140717-145946:20130228_155420.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86200" y="304800"/>
            <a:ext cx="5029200" cy="3352800"/>
          </a:xfrm>
          <a:prstGeom prst="rect">
            <a:avLst/>
          </a:prstGeom>
          <a:noFill/>
          <a:ln>
            <a:noFill/>
          </a:ln>
        </p:spPr>
      </p:pic>
      <p:pic>
        <p:nvPicPr>
          <p:cNvPr id="7" name="Picture 6" descr="USB DISK:LSE_photos:20130228_090601.jpg"/>
          <p:cNvPicPr/>
          <p:nvPr/>
        </p:nvPicPr>
        <p:blipFill>
          <a:blip r:embed="rId5" cstate="print">
            <a:extLst>
              <a:ext uri="{28A0092B-C50C-407E-A947-70E740481C1C}">
                <a14:useLocalDpi xmlns:a14="http://schemas.microsoft.com/office/drawing/2010/main" val="0"/>
              </a:ext>
            </a:extLst>
          </a:blip>
          <a:srcRect l="7018" r="10526"/>
          <a:stretch>
            <a:fillRect/>
          </a:stretch>
        </p:blipFill>
        <p:spPr bwMode="auto">
          <a:xfrm>
            <a:off x="152400" y="304800"/>
            <a:ext cx="3581400" cy="3352800"/>
          </a:xfrm>
          <a:prstGeom prst="rect">
            <a:avLst/>
          </a:prstGeom>
          <a:noFill/>
          <a:ln>
            <a:noFill/>
          </a:ln>
        </p:spPr>
      </p:pic>
      <p:pic>
        <p:nvPicPr>
          <p:cNvPr id="6146" name="Picture 2"/>
          <p:cNvPicPr>
            <a:picLocks noChangeAspect="1" noChangeArrowheads="1"/>
          </p:cNvPicPr>
          <p:nvPr/>
        </p:nvPicPr>
        <p:blipFill>
          <a:blip r:embed="rId6"/>
          <a:srcRect/>
          <a:stretch>
            <a:fillRect/>
          </a:stretch>
        </p:blipFill>
        <p:spPr bwMode="auto">
          <a:xfrm>
            <a:off x="4800600" y="3768143"/>
            <a:ext cx="4114800" cy="2921878"/>
          </a:xfrm>
          <a:prstGeom prst="rect">
            <a:avLst/>
          </a:prstGeom>
          <a:noFill/>
          <a:ln w="9525">
            <a:noFill/>
            <a:miter lim="800000"/>
            <a:headEnd/>
            <a:tailEnd/>
          </a:ln>
          <a:effectLst/>
        </p:spPr>
      </p:pic>
      <p:pic>
        <p:nvPicPr>
          <p:cNvPr id="2050" name="Picture 2" descr="http://personal.lse.ac.uk/bestm/images/lse-logo-150.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52645" y="2741685"/>
            <a:ext cx="1905000" cy="16877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r>
              <a:rPr lang="en-US" sz="3100" b="1" spc="600" dirty="0" smtClean="0">
                <a:solidFill>
                  <a:schemeClr val="accent2">
                    <a:lumMod val="60000"/>
                    <a:lumOff val="40000"/>
                  </a:schemeClr>
                </a:solidFill>
                <a:latin typeface="Levenim MT" pitchFamily="2" charset="-79"/>
                <a:ea typeface="ＭＳ 明朝"/>
                <a:cs typeface="Levenim MT" pitchFamily="2" charset="-79"/>
              </a:rPr>
              <a:t>HARVARD-LSE WORKSHOPS</a:t>
            </a:r>
            <a:endParaRPr lang="en-US" sz="3100" b="1" spc="600" dirty="0">
              <a:solidFill>
                <a:schemeClr val="accent2">
                  <a:lumMod val="60000"/>
                  <a:lumOff val="40000"/>
                </a:schemeClr>
              </a:solidFill>
              <a:latin typeface="Levenim MT" pitchFamily="2" charset="-79"/>
              <a:ea typeface="ＭＳ 明朝"/>
              <a:cs typeface="Levenim MT" pitchFamily="2" charset="-79"/>
            </a:endParaRPr>
          </a:p>
        </p:txBody>
      </p:sp>
      <p:sp>
        <p:nvSpPr>
          <p:cNvPr id="3" name="Rectangle 2"/>
          <p:cNvSpPr/>
          <p:nvPr/>
        </p:nvSpPr>
        <p:spPr>
          <a:xfrm>
            <a:off x="533400" y="1295400"/>
            <a:ext cx="8305800" cy="5970865"/>
          </a:xfrm>
          <a:prstGeom prst="rect">
            <a:avLst/>
          </a:prstGeom>
        </p:spPr>
        <p:txBody>
          <a:bodyPr wrap="square">
            <a:spAutoFit/>
          </a:bodyPr>
          <a:lstStyle/>
          <a:p>
            <a:pPr fontAlgn="t"/>
            <a:endParaRPr lang="en-US" b="1" dirty="0" smtClean="0"/>
          </a:p>
          <a:p>
            <a:pPr marL="514350" indent="-514350" fontAlgn="t">
              <a:buAutoNum type="arabicPlain" startAt="2014"/>
            </a:pPr>
            <a:r>
              <a:rPr lang="en-US" sz="2800" b="1" dirty="0" smtClean="0">
                <a:latin typeface="Candara" panose="020E0502030303020204" pitchFamily="34" charset="0"/>
              </a:rPr>
              <a:t>     Use and Abuse of Limited Liability </a:t>
            </a:r>
          </a:p>
          <a:p>
            <a:pPr fontAlgn="t"/>
            <a:endParaRPr lang="en-US" sz="1000" b="1" dirty="0">
              <a:latin typeface="Candara" panose="020E0502030303020204" pitchFamily="34" charset="0"/>
            </a:endParaRPr>
          </a:p>
          <a:p>
            <a:pPr marL="514350" indent="-514350" fontAlgn="t">
              <a:buAutoNum type="arabicPlain" startAt="2013"/>
            </a:pPr>
            <a:r>
              <a:rPr lang="en-US" sz="2800" b="1" dirty="0" smtClean="0">
                <a:latin typeface="Candara" panose="020E0502030303020204" pitchFamily="34" charset="0"/>
              </a:rPr>
              <a:t>      Insolvency </a:t>
            </a:r>
            <a:r>
              <a:rPr lang="en-US" sz="2800" b="1" dirty="0">
                <a:latin typeface="Candara" panose="020E0502030303020204" pitchFamily="34" charset="0"/>
              </a:rPr>
              <a:t>and Debt Restructuring </a:t>
            </a:r>
            <a:endParaRPr lang="en-US" sz="2800" b="1" dirty="0" smtClean="0">
              <a:latin typeface="Candara" panose="020E0502030303020204" pitchFamily="34" charset="0"/>
            </a:endParaRPr>
          </a:p>
          <a:p>
            <a:pPr fontAlgn="t"/>
            <a:endParaRPr lang="en-US" sz="1000" b="1" dirty="0">
              <a:latin typeface="Candara" panose="020E0502030303020204" pitchFamily="34" charset="0"/>
            </a:endParaRPr>
          </a:p>
          <a:p>
            <a:pPr fontAlgn="t"/>
            <a:r>
              <a:rPr lang="en-US" sz="2800" b="1" dirty="0" smtClean="0">
                <a:latin typeface="Candara" panose="020E0502030303020204" pitchFamily="34" charset="0"/>
              </a:rPr>
              <a:t>2012</a:t>
            </a:r>
            <a:r>
              <a:rPr lang="en-US" sz="2800" dirty="0" smtClean="0">
                <a:latin typeface="Candara" panose="020E0502030303020204" pitchFamily="34" charset="0"/>
              </a:rPr>
              <a:t>      </a:t>
            </a:r>
            <a:r>
              <a:rPr lang="en-US" sz="2800" b="1" dirty="0" smtClean="0">
                <a:latin typeface="Candara" panose="020E0502030303020204" pitchFamily="34" charset="0"/>
              </a:rPr>
              <a:t>Islamic </a:t>
            </a:r>
            <a:r>
              <a:rPr lang="en-US" sz="2800" b="1" dirty="0">
                <a:latin typeface="Candara" panose="020E0502030303020204" pitchFamily="34" charset="0"/>
              </a:rPr>
              <a:t>Financial </a:t>
            </a:r>
            <a:r>
              <a:rPr lang="en-US" sz="2800" b="1" dirty="0" smtClean="0">
                <a:latin typeface="Candara" panose="020E0502030303020204" pitchFamily="34" charset="0"/>
              </a:rPr>
              <a:t>Intermediation </a:t>
            </a:r>
          </a:p>
          <a:p>
            <a:pPr fontAlgn="t"/>
            <a:endParaRPr lang="en-US" sz="1000" b="1" dirty="0" smtClean="0">
              <a:latin typeface="Candara" panose="020E0502030303020204" pitchFamily="34" charset="0"/>
            </a:endParaRPr>
          </a:p>
          <a:p>
            <a:pPr fontAlgn="t"/>
            <a:r>
              <a:rPr lang="en-US" sz="2800" b="1" dirty="0" smtClean="0">
                <a:latin typeface="Candara" panose="020E0502030303020204" pitchFamily="34" charset="0"/>
              </a:rPr>
              <a:t>2010</a:t>
            </a:r>
            <a:r>
              <a:rPr lang="en-US" sz="2800" dirty="0" smtClean="0">
                <a:latin typeface="Candara" panose="020E0502030303020204" pitchFamily="34" charset="0"/>
              </a:rPr>
              <a:t>      </a:t>
            </a:r>
            <a:r>
              <a:rPr lang="en-US" sz="2800" b="1" dirty="0" smtClean="0">
                <a:latin typeface="Candara" panose="020E0502030303020204" pitchFamily="34" charset="0"/>
              </a:rPr>
              <a:t>Reappraising </a:t>
            </a:r>
            <a:r>
              <a:rPr lang="en-US" sz="2800" b="1" dirty="0">
                <a:latin typeface="Candara" panose="020E0502030303020204" pitchFamily="34" charset="0"/>
              </a:rPr>
              <a:t>the Islamic Financial </a:t>
            </a:r>
            <a:r>
              <a:rPr lang="en-US" sz="2800" b="1" dirty="0" smtClean="0">
                <a:latin typeface="Candara" panose="020E0502030303020204" pitchFamily="34" charset="0"/>
              </a:rPr>
              <a:t>Sector</a:t>
            </a:r>
          </a:p>
          <a:p>
            <a:pPr fontAlgn="t"/>
            <a:endParaRPr lang="en-US" sz="1000" b="1" dirty="0" smtClean="0">
              <a:latin typeface="Candara" panose="020E0502030303020204" pitchFamily="34" charset="0"/>
            </a:endParaRPr>
          </a:p>
          <a:p>
            <a:pPr marL="514350" indent="-514350" fontAlgn="t">
              <a:buAutoNum type="arabicPlain" startAt="2009"/>
            </a:pPr>
            <a:r>
              <a:rPr lang="en-US" sz="2800" b="1" dirty="0" smtClean="0">
                <a:latin typeface="Candara" panose="020E0502030303020204" pitchFamily="34" charset="0"/>
              </a:rPr>
              <a:t>     Ethics </a:t>
            </a:r>
            <a:r>
              <a:rPr lang="en-US" sz="2800" b="1" dirty="0">
                <a:latin typeface="Candara" panose="020E0502030303020204" pitchFamily="34" charset="0"/>
              </a:rPr>
              <a:t>and </a:t>
            </a:r>
            <a:r>
              <a:rPr lang="en-US" sz="2800" b="1" dirty="0" smtClean="0">
                <a:latin typeface="Candara" panose="020E0502030303020204" pitchFamily="34" charset="0"/>
              </a:rPr>
              <a:t>Governance</a:t>
            </a:r>
          </a:p>
          <a:p>
            <a:pPr fontAlgn="t"/>
            <a:endParaRPr lang="en-US" sz="1000" b="1" dirty="0">
              <a:latin typeface="Candara" panose="020E0502030303020204" pitchFamily="34" charset="0"/>
            </a:endParaRPr>
          </a:p>
          <a:p>
            <a:pPr marL="342900" indent="-342900" fontAlgn="t">
              <a:buAutoNum type="arabicPlain" startAt="2008"/>
            </a:pPr>
            <a:r>
              <a:rPr lang="en-US" sz="2800" b="1" dirty="0" smtClean="0">
                <a:latin typeface="Candara" panose="020E0502030303020204" pitchFamily="34" charset="0"/>
              </a:rPr>
              <a:t>      Risk Management</a:t>
            </a:r>
          </a:p>
          <a:p>
            <a:pPr marL="342900" indent="-342900" fontAlgn="t">
              <a:buAutoNum type="arabicPlain" startAt="2008"/>
            </a:pPr>
            <a:endParaRPr lang="en-US" sz="1000" b="1" dirty="0" smtClean="0">
              <a:latin typeface="Candara" panose="020E0502030303020204" pitchFamily="34" charset="0"/>
            </a:endParaRPr>
          </a:p>
          <a:p>
            <a:pPr fontAlgn="t"/>
            <a:r>
              <a:rPr lang="en-US" sz="2800" b="1" dirty="0" smtClean="0">
                <a:latin typeface="Candara" panose="020E0502030303020204" pitchFamily="34" charset="0"/>
              </a:rPr>
              <a:t>2006      </a:t>
            </a:r>
            <a:r>
              <a:rPr lang="en-US" sz="2800" b="1" dirty="0" err="1" smtClean="0">
                <a:latin typeface="Candara" panose="020E0502030303020204" pitchFamily="34" charset="0"/>
              </a:rPr>
              <a:t>T</a:t>
            </a:r>
            <a:r>
              <a:rPr lang="en-US" sz="2800" b="1" i="1" dirty="0" err="1" smtClean="0">
                <a:latin typeface="Candara" panose="020E0502030303020204" pitchFamily="34" charset="0"/>
              </a:rPr>
              <a:t>awarruq</a:t>
            </a:r>
            <a:endParaRPr lang="en-US" sz="2800" dirty="0">
              <a:latin typeface="Candara" panose="020E0502030303020204" pitchFamily="34" charset="0"/>
            </a:endParaRPr>
          </a:p>
          <a:p>
            <a:pPr fontAlgn="t"/>
            <a:endParaRPr lang="en-US" dirty="0"/>
          </a:p>
          <a:p>
            <a:pPr marL="342900" indent="-342900" fontAlgn="t">
              <a:buAutoNum type="arabicPlain" startAt="2008"/>
            </a:pPr>
            <a:endParaRPr lang="en-US" dirty="0"/>
          </a:p>
          <a:p>
            <a:pPr fontAlgn="t"/>
            <a:endParaRPr lang="en-US" dirty="0"/>
          </a:p>
          <a:p>
            <a:pPr fontAlgn="t"/>
            <a:endParaRPr lang="en-US" dirty="0"/>
          </a:p>
          <a:p>
            <a:pPr fontAlgn="t"/>
            <a:endParaRPr lang="en-US" dirty="0"/>
          </a:p>
          <a:p>
            <a:pPr fontAlgn="t"/>
            <a:endParaRPr lang="en-US" dirty="0"/>
          </a:p>
        </p:txBody>
      </p:sp>
      <p:sp>
        <p:nvSpPr>
          <p:cNvPr id="5" name="Content Placeholder 4"/>
          <p:cNvSpPr>
            <a:spLocks noGrp="1"/>
          </p:cNvSpPr>
          <p:nvPr>
            <p:ph idx="1"/>
          </p:nvPr>
        </p:nvSpPr>
        <p:spPr/>
        <p:txBody>
          <a:bodyPr/>
          <a:lstStyle/>
          <a:p>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371600"/>
            <a:ext cx="8229600" cy="685800"/>
          </a:xfrm>
        </p:spPr>
        <p:txBody>
          <a:bodyPr>
            <a:normAutofit fontScale="90000"/>
          </a:bodyPr>
          <a:lstStyle/>
          <a:p>
            <a:pPr marL="0" marR="0">
              <a:spcBef>
                <a:spcPts val="0"/>
              </a:spcBef>
              <a:spcAft>
                <a:spcPts val="0"/>
              </a:spcAft>
            </a:pPr>
            <a:r>
              <a:rPr lang="en-US" sz="3100" b="1" spc="600" dirty="0" smtClean="0">
                <a:solidFill>
                  <a:schemeClr val="accent2">
                    <a:lumMod val="60000"/>
                    <a:lumOff val="40000"/>
                  </a:schemeClr>
                </a:solidFill>
                <a:latin typeface="Levenim MT" pitchFamily="2" charset="-79"/>
                <a:ea typeface="ＭＳ 明朝"/>
                <a:cs typeface="Levenim MT" pitchFamily="2" charset="-79"/>
              </a:rPr>
              <a:t>IFP SPECIALIZED SEMINARS </a:t>
            </a:r>
            <a:r>
              <a:rPr lang="en-US" sz="3400" b="1" spc="600" dirty="0" smtClean="0">
                <a:solidFill>
                  <a:schemeClr val="accent2">
                    <a:lumMod val="60000"/>
                    <a:lumOff val="40000"/>
                  </a:schemeClr>
                </a:solidFill>
                <a:latin typeface="Levenim MT" pitchFamily="2" charset="-79"/>
                <a:ea typeface="ＭＳ 明朝"/>
                <a:cs typeface="Levenim MT" pitchFamily="2" charset="-79"/>
              </a:rPr>
              <a:t>AND </a:t>
            </a:r>
            <a:r>
              <a:rPr lang="en-US" sz="3100" b="1" spc="600" dirty="0" smtClean="0">
                <a:solidFill>
                  <a:schemeClr val="accent2">
                    <a:lumMod val="60000"/>
                    <a:lumOff val="40000"/>
                  </a:schemeClr>
                </a:solidFill>
                <a:latin typeface="Levenim MT" pitchFamily="2" charset="-79"/>
                <a:ea typeface="ＭＳ 明朝"/>
                <a:cs typeface="Levenim MT" pitchFamily="2" charset="-79"/>
              </a:rPr>
              <a:t>PANEL DISCUSSIONS </a:t>
            </a:r>
            <a:r>
              <a:rPr lang="en-US" dirty="0" smtClean="0">
                <a:latin typeface="Cambria"/>
                <a:ea typeface="ＭＳ 明朝"/>
                <a:cs typeface="Times New Roman"/>
              </a:rPr>
              <a:t/>
            </a:r>
            <a:br>
              <a:rPr lang="en-US" dirty="0" smtClean="0">
                <a:latin typeface="Cambria"/>
                <a:ea typeface="ＭＳ 明朝"/>
                <a:cs typeface="Times New Roman"/>
              </a:rPr>
            </a:br>
            <a:r>
              <a:rPr lang="en-US" dirty="0" smtClean="0">
                <a:latin typeface="Helvetica Neue"/>
                <a:ea typeface="ＭＳ 明朝"/>
                <a:cs typeface="Helvetica Neue"/>
              </a:rPr>
              <a:t> </a:t>
            </a:r>
            <a:r>
              <a:rPr lang="en-US" dirty="0" smtClean="0">
                <a:latin typeface="Cambria"/>
                <a:ea typeface="ＭＳ 明朝"/>
                <a:cs typeface="Times New Roman"/>
              </a:rPr>
              <a:t/>
            </a:r>
            <a:br>
              <a:rPr lang="en-US" dirty="0" smtClean="0">
                <a:latin typeface="Cambria"/>
                <a:ea typeface="ＭＳ 明朝"/>
                <a:cs typeface="Times New Roman"/>
              </a:rPr>
            </a:br>
            <a:endParaRPr lang="en-US" dirty="0"/>
          </a:p>
        </p:txBody>
      </p:sp>
      <p:sp>
        <p:nvSpPr>
          <p:cNvPr id="3" name="Content Placeholder 2"/>
          <p:cNvSpPr>
            <a:spLocks noGrp="1"/>
          </p:cNvSpPr>
          <p:nvPr>
            <p:ph idx="1"/>
          </p:nvPr>
        </p:nvSpPr>
        <p:spPr>
          <a:xfrm>
            <a:off x="914400" y="1828800"/>
            <a:ext cx="7391400" cy="3733800"/>
          </a:xfrm>
        </p:spPr>
        <p:txBody>
          <a:bodyPr>
            <a:normAutofit fontScale="62500" lnSpcReduction="20000"/>
          </a:bodyPr>
          <a:lstStyle/>
          <a:p>
            <a:pPr algn="ctr">
              <a:lnSpc>
                <a:spcPct val="170000"/>
              </a:lnSpc>
              <a:buNone/>
            </a:pPr>
            <a:r>
              <a:rPr lang="en-US" sz="2900" dirty="0" smtClean="0">
                <a:latin typeface="Candara" pitchFamily="34" charset="0"/>
                <a:ea typeface="ＭＳ 明朝"/>
                <a:cs typeface="Times New Roman"/>
              </a:rPr>
              <a:t>IFP has organized several specialized seminars and panel discussions to cover topics of strategic importance, in particular economic development in the Muslim world, poverty alleviation, Islamic finance regulation, the global impact of Islamic finance industry, </a:t>
            </a:r>
            <a:r>
              <a:rPr lang="en-US" sz="2900" dirty="0" err="1" smtClean="0">
                <a:latin typeface="Candara" pitchFamily="34" charset="0"/>
                <a:ea typeface="ＭＳ 明朝"/>
                <a:cs typeface="Times New Roman"/>
              </a:rPr>
              <a:t>Shari‘a</a:t>
            </a:r>
            <a:r>
              <a:rPr lang="en-US" sz="2900" dirty="0" smtClean="0">
                <a:latin typeface="Candara" pitchFamily="34" charset="0"/>
                <a:ea typeface="ＭＳ 明朝"/>
                <a:cs typeface="Times New Roman"/>
              </a:rPr>
              <a:t>-Compliant mortgages and Islamic finance with regard to bankruptcy and distress. Appendices4 and 5 provide further details of these specialized seminars and panel discussions.</a:t>
            </a:r>
          </a:p>
          <a:p>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spc="600" dirty="0" smtClean="0">
                <a:solidFill>
                  <a:schemeClr val="accent2">
                    <a:lumMod val="60000"/>
                    <a:lumOff val="40000"/>
                  </a:schemeClr>
                </a:solidFill>
                <a:latin typeface="Levenim MT" pitchFamily="2" charset="-79"/>
                <a:ea typeface="ＭＳ 明朝"/>
                <a:cs typeface="Levenim MT" pitchFamily="2" charset="-79"/>
              </a:rPr>
              <a:t>IFP REPORTS AND SPECIAL EVENTS </a:t>
            </a:r>
            <a:endParaRPr lang="en-US" sz="2800" b="1" spc="600" dirty="0">
              <a:solidFill>
                <a:schemeClr val="accent2">
                  <a:lumMod val="60000"/>
                  <a:lumOff val="40000"/>
                </a:schemeClr>
              </a:solidFill>
              <a:latin typeface="Levenim MT" pitchFamily="2" charset="-79"/>
              <a:ea typeface="ＭＳ 明朝"/>
              <a:cs typeface="Levenim MT" pitchFamily="2" charset="-79"/>
            </a:endParaRPr>
          </a:p>
        </p:txBody>
      </p:sp>
      <p:sp>
        <p:nvSpPr>
          <p:cNvPr id="3" name="Content Placeholder 2"/>
          <p:cNvSpPr>
            <a:spLocks noGrp="1"/>
          </p:cNvSpPr>
          <p:nvPr>
            <p:ph idx="1"/>
          </p:nvPr>
        </p:nvSpPr>
        <p:spPr>
          <a:xfrm>
            <a:off x="3581400" y="1295400"/>
            <a:ext cx="5410200" cy="5410200"/>
          </a:xfrm>
        </p:spPr>
        <p:txBody>
          <a:bodyPr>
            <a:normAutofit fontScale="62500" lnSpcReduction="20000"/>
          </a:bodyPr>
          <a:lstStyle/>
          <a:p>
            <a:pPr>
              <a:buNone/>
            </a:pPr>
            <a:r>
              <a:rPr lang="en-US" dirty="0" smtClean="0">
                <a:latin typeface="Candara" pitchFamily="34" charset="0"/>
              </a:rPr>
              <a:t>	Events </a:t>
            </a:r>
            <a:r>
              <a:rPr lang="en-US" dirty="0">
                <a:latin typeface="Candara" pitchFamily="34" charset="0"/>
              </a:rPr>
              <a:t>organized by IFP are summarized in </a:t>
            </a:r>
            <a:r>
              <a:rPr lang="en-US" dirty="0" smtClean="0">
                <a:latin typeface="Candara" pitchFamily="34" charset="0"/>
              </a:rPr>
              <a:t>the form </a:t>
            </a:r>
            <a:r>
              <a:rPr lang="en-US" dirty="0">
                <a:latin typeface="Candara" pitchFamily="34" charset="0"/>
              </a:rPr>
              <a:t>of short </a:t>
            </a:r>
            <a:r>
              <a:rPr lang="en-US" dirty="0" smtClean="0">
                <a:latin typeface="Candara" pitchFamily="34" charset="0"/>
              </a:rPr>
              <a:t>reports for </a:t>
            </a:r>
            <a:r>
              <a:rPr lang="en-US" dirty="0">
                <a:latin typeface="Candara" pitchFamily="34" charset="0"/>
              </a:rPr>
              <a:t>wider dissemination. These all are available on IFP website. Some  </a:t>
            </a:r>
            <a:r>
              <a:rPr lang="en-US" dirty="0" smtClean="0">
                <a:latin typeface="Candara" pitchFamily="34" charset="0"/>
              </a:rPr>
              <a:t>the </a:t>
            </a:r>
            <a:r>
              <a:rPr lang="en-US" dirty="0">
                <a:latin typeface="Candara" pitchFamily="34" charset="0"/>
              </a:rPr>
              <a:t>reports are listed below for ready reference.</a:t>
            </a:r>
          </a:p>
          <a:p>
            <a:pPr>
              <a:buNone/>
            </a:pPr>
            <a:r>
              <a:rPr lang="en-US" dirty="0">
                <a:latin typeface="Candara" pitchFamily="34" charset="0"/>
              </a:rPr>
              <a:t> </a:t>
            </a:r>
          </a:p>
          <a:p>
            <a:pPr marL="400050" lvl="1" indent="0">
              <a:buNone/>
            </a:pPr>
            <a:r>
              <a:rPr lang="en-US" dirty="0">
                <a:latin typeface="Candara" pitchFamily="34" charset="0"/>
              </a:rPr>
              <a:t>Insolvency and Debt Restructuring in Islamic Finance</a:t>
            </a:r>
          </a:p>
          <a:p>
            <a:pPr marL="400050" lvl="1" indent="0">
              <a:buNone/>
            </a:pPr>
            <a:r>
              <a:rPr lang="en-US" dirty="0">
                <a:latin typeface="Candara" pitchFamily="34" charset="0"/>
              </a:rPr>
              <a:t>The Relevance of Islamic Finance Principles to the Global Financial Crisis </a:t>
            </a:r>
          </a:p>
          <a:p>
            <a:pPr marL="400050" lvl="1" indent="0">
              <a:buNone/>
            </a:pPr>
            <a:r>
              <a:rPr lang="en-US" dirty="0">
                <a:latin typeface="Candara" pitchFamily="34" charset="0"/>
              </a:rPr>
              <a:t>Workshop on Risk Management: Islamic Economic and </a:t>
            </a:r>
            <a:r>
              <a:rPr lang="en-US" dirty="0" err="1">
                <a:latin typeface="Candara" pitchFamily="34" charset="0"/>
              </a:rPr>
              <a:t>Ethico</a:t>
            </a:r>
            <a:r>
              <a:rPr lang="en-US" dirty="0">
                <a:latin typeface="Candara" pitchFamily="34" charset="0"/>
              </a:rPr>
              <a:t>-Legal Perspective on Risk Management  </a:t>
            </a:r>
          </a:p>
          <a:p>
            <a:pPr marL="400050" lvl="1" indent="0">
              <a:buNone/>
            </a:pPr>
            <a:r>
              <a:rPr lang="en-US" dirty="0">
                <a:latin typeface="Candara" pitchFamily="34" charset="0"/>
              </a:rPr>
              <a:t>Workshop on </a:t>
            </a:r>
            <a:r>
              <a:rPr lang="en-US" i="1" dirty="0" err="1">
                <a:latin typeface="Candara" pitchFamily="34" charset="0"/>
              </a:rPr>
              <a:t>Sukuk</a:t>
            </a:r>
            <a:r>
              <a:rPr lang="en-US" dirty="0">
                <a:latin typeface="Candara" pitchFamily="34" charset="0"/>
              </a:rPr>
              <a:t>: Economic and Jurisprudential Perspectives</a:t>
            </a:r>
          </a:p>
          <a:p>
            <a:pPr marL="400050" lvl="1" indent="0">
              <a:buNone/>
            </a:pPr>
            <a:r>
              <a:rPr lang="en-US" dirty="0">
                <a:latin typeface="Candara" pitchFamily="34" charset="0"/>
              </a:rPr>
              <a:t>Workshop on </a:t>
            </a:r>
            <a:r>
              <a:rPr lang="en-US" i="1" dirty="0" err="1">
                <a:latin typeface="Candara" pitchFamily="34" charset="0"/>
              </a:rPr>
              <a:t>Tawarruq</a:t>
            </a:r>
            <a:endParaRPr lang="en-US" dirty="0">
              <a:latin typeface="Candara" pitchFamily="34" charset="0"/>
            </a:endParaRPr>
          </a:p>
          <a:p>
            <a:pPr marL="400050" lvl="1" indent="0">
              <a:buNone/>
            </a:pPr>
            <a:r>
              <a:rPr lang="en-US" dirty="0">
                <a:latin typeface="Candara" pitchFamily="34" charset="0"/>
              </a:rPr>
              <a:t>Workshop on Ethical and Methodological Issues in </a:t>
            </a:r>
            <a:r>
              <a:rPr lang="en-US" dirty="0" err="1">
                <a:latin typeface="Candara" pitchFamily="34" charset="0"/>
              </a:rPr>
              <a:t>Shari‘a</a:t>
            </a:r>
            <a:r>
              <a:rPr lang="en-US" dirty="0">
                <a:latin typeface="Candara" pitchFamily="34" charset="0"/>
              </a:rPr>
              <a:t> -Compliant Finance </a:t>
            </a:r>
          </a:p>
          <a:p>
            <a:pPr marL="400050" lvl="1" indent="0">
              <a:buNone/>
            </a:pPr>
            <a:r>
              <a:rPr lang="en-US" dirty="0">
                <a:latin typeface="Candara" pitchFamily="34" charset="0"/>
              </a:rPr>
              <a:t>Economic Development and the Muslim World </a:t>
            </a:r>
          </a:p>
          <a:p>
            <a:endParaRPr lang="en-US" dirty="0"/>
          </a:p>
        </p:txBody>
      </p:sp>
      <p:pic>
        <p:nvPicPr>
          <p:cNvPr id="5" name="Picture 4" descr="Macintosh HD:Users:kvanscoter:Pictures:iPhoto Library.photolibrary:Previews:2014:07:14:20140714-151109:T7Bitu0ARBuC0NhOUAb8cA:Screen Shot 2014-07-14 at 2.57.05 PM.png"/>
          <p:cNvPicPr/>
          <p:nvPr/>
        </p:nvPicPr>
        <p:blipFill>
          <a:blip r:embed="rId2">
            <a:extLst>
              <a:ext uri="{28A0092B-C50C-407E-A947-70E740481C1C}">
                <a14:useLocalDpi xmlns:a14="http://schemas.microsoft.com/office/drawing/2010/main" val="0"/>
              </a:ext>
            </a:extLst>
          </a:blip>
          <a:srcRect r="786" b="30303"/>
          <a:stretch>
            <a:fillRect/>
          </a:stretch>
        </p:blipFill>
        <p:spPr bwMode="auto">
          <a:xfrm>
            <a:off x="228600" y="1371600"/>
            <a:ext cx="3505199" cy="5257800"/>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2209800" y="2209800"/>
            <a:ext cx="6858000" cy="2438400"/>
          </a:xfrm>
        </p:spPr>
        <p:txBody>
          <a:bodyPr>
            <a:noAutofit/>
          </a:bodyPr>
          <a:lstStyle/>
          <a:p>
            <a:r>
              <a:rPr lang="en-US" sz="11500" b="1" spc="600" dirty="0" smtClean="0">
                <a:solidFill>
                  <a:schemeClr val="accent2">
                    <a:lumMod val="60000"/>
                    <a:lumOff val="40000"/>
                  </a:schemeClr>
                </a:solidFill>
                <a:latin typeface="Levenim MT" pitchFamily="2" charset="-79"/>
                <a:ea typeface="ＭＳ 明朝"/>
                <a:cs typeface="Levenim MT" pitchFamily="2" charset="-79"/>
              </a:rPr>
              <a:t>MISSION</a:t>
            </a:r>
            <a:endParaRPr lang="en-US" sz="11500" spc="600" dirty="0">
              <a:solidFill>
                <a:schemeClr val="accent2">
                  <a:lumMod val="60000"/>
                  <a:lumOff val="40000"/>
                </a:schemeClr>
              </a:solidFill>
              <a:latin typeface="CordiaUPC" pitchFamily="34" charset="-34"/>
              <a:cs typeface="CordiaUPC" pitchFamily="34" charset="-34"/>
            </a:endParaRPr>
          </a:p>
        </p:txBody>
      </p:sp>
      <p:sp>
        <p:nvSpPr>
          <p:cNvPr id="3" name="Content Placeholder 2"/>
          <p:cNvSpPr>
            <a:spLocks noGrp="1"/>
          </p:cNvSpPr>
          <p:nvPr>
            <p:ph idx="1"/>
          </p:nvPr>
        </p:nvSpPr>
        <p:spPr>
          <a:xfrm>
            <a:off x="1828800" y="914400"/>
            <a:ext cx="6858000" cy="5257800"/>
          </a:xfrm>
        </p:spPr>
        <p:txBody>
          <a:bodyPr>
            <a:normAutofit fontScale="85000" lnSpcReduction="20000"/>
          </a:bodyPr>
          <a:lstStyle/>
          <a:p>
            <a:pPr algn="ctr">
              <a:buNone/>
            </a:pPr>
            <a:r>
              <a:rPr lang="en-US" dirty="0" smtClean="0">
                <a:latin typeface="Candara" pitchFamily="34" charset="0"/>
                <a:cs typeface="Adobe Arabic" pitchFamily="18" charset="-78"/>
              </a:rPr>
              <a:t>At Harvard Law School, IFP is poised to offer the field of Islamic finance a much needed academic thrust.</a:t>
            </a:r>
          </a:p>
          <a:p>
            <a:pPr algn="ctr">
              <a:buNone/>
            </a:pPr>
            <a:r>
              <a:rPr lang="en-US" dirty="0" smtClean="0">
                <a:latin typeface="Candara" pitchFamily="34" charset="0"/>
                <a:cs typeface="Adobe Arabic" pitchFamily="18" charset="-78"/>
              </a:rPr>
              <a:t> </a:t>
            </a:r>
          </a:p>
          <a:p>
            <a:pPr algn="ctr">
              <a:buNone/>
            </a:pPr>
            <a:r>
              <a:rPr lang="en-US" dirty="0" smtClean="0">
                <a:latin typeface="Candara" pitchFamily="34" charset="0"/>
                <a:cs typeface="Adobe Arabic" pitchFamily="18" charset="-78"/>
              </a:rPr>
              <a:t>It </a:t>
            </a:r>
            <a:r>
              <a:rPr lang="en-US" dirty="0">
                <a:latin typeface="Candara" pitchFamily="34" charset="0"/>
                <a:cs typeface="Adobe Arabic" pitchFamily="18" charset="-78"/>
              </a:rPr>
              <a:t>is the only Ivy League project of its kind.  </a:t>
            </a:r>
            <a:endParaRPr lang="en-US" dirty="0" smtClean="0">
              <a:latin typeface="Candara" pitchFamily="34" charset="0"/>
              <a:cs typeface="Adobe Arabic" pitchFamily="18" charset="-78"/>
            </a:endParaRPr>
          </a:p>
          <a:p>
            <a:pPr algn="ctr">
              <a:buNone/>
            </a:pPr>
            <a:endParaRPr lang="en-US" dirty="0" smtClean="0">
              <a:latin typeface="Candara" pitchFamily="34" charset="0"/>
              <a:cs typeface="Adobe Arabic" pitchFamily="18" charset="-78"/>
            </a:endParaRPr>
          </a:p>
          <a:p>
            <a:pPr algn="ctr">
              <a:buNone/>
            </a:pPr>
            <a:r>
              <a:rPr lang="en-US" dirty="0" smtClean="0">
                <a:latin typeface="Candara" pitchFamily="34" charset="0"/>
                <a:cs typeface="Adobe Arabic" pitchFamily="18" charset="-78"/>
              </a:rPr>
              <a:t>IFP </a:t>
            </a:r>
            <a:r>
              <a:rPr lang="en-US" dirty="0">
                <a:latin typeface="Candara" pitchFamily="34" charset="0"/>
                <a:cs typeface="Adobe Arabic" pitchFamily="18" charset="-78"/>
              </a:rPr>
              <a:t>seeks to develop an increased awareness and understanding of Islamic finance both within the Muslim world and in the West. </a:t>
            </a:r>
            <a:endParaRPr lang="en-US" dirty="0" smtClean="0">
              <a:latin typeface="Candara" pitchFamily="34" charset="0"/>
              <a:cs typeface="Adobe Arabic" pitchFamily="18" charset="-78"/>
            </a:endParaRPr>
          </a:p>
          <a:p>
            <a:pPr algn="ctr">
              <a:buNone/>
            </a:pPr>
            <a:endParaRPr lang="en-US" dirty="0">
              <a:latin typeface="Candara" pitchFamily="34" charset="0"/>
              <a:cs typeface="Adobe Arabic" pitchFamily="18" charset="-78"/>
            </a:endParaRPr>
          </a:p>
          <a:p>
            <a:pPr algn="ctr">
              <a:buNone/>
            </a:pPr>
            <a:r>
              <a:rPr lang="en-US" dirty="0" smtClean="0">
                <a:latin typeface="Candara" pitchFamily="34" charset="0"/>
                <a:cs typeface="Adobe Arabic" pitchFamily="18" charset="-78"/>
              </a:rPr>
              <a:t>To </a:t>
            </a:r>
            <a:r>
              <a:rPr lang="en-US" dirty="0">
                <a:latin typeface="Candara" pitchFamily="34" charset="0"/>
                <a:cs typeface="Adobe Arabic" pitchFamily="18" charset="-78"/>
              </a:rPr>
              <a:t>this end, it sponsors seminars, lectures, and forums on topics relevant to Islamic finance</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USB DISK:Seminars:_ABS2471.jpg"/>
          <p:cNvPicPr/>
          <p:nvPr/>
        </p:nvPicPr>
        <p:blipFill>
          <a:blip r:embed="rId2" cstate="print">
            <a:extLst>
              <a:ext uri="{28A0092B-C50C-407E-A947-70E740481C1C}">
                <a14:useLocalDpi xmlns:a14="http://schemas.microsoft.com/office/drawing/2010/main" val="0"/>
              </a:ext>
            </a:extLst>
          </a:blip>
          <a:srcRect l="3818" r="25620" b="-3204"/>
          <a:stretch>
            <a:fillRect/>
          </a:stretch>
        </p:blipFill>
        <p:spPr bwMode="auto">
          <a:xfrm>
            <a:off x="5105400" y="304800"/>
            <a:ext cx="3873500" cy="3733800"/>
          </a:xfrm>
          <a:prstGeom prst="rect">
            <a:avLst/>
          </a:prstGeom>
          <a:noFill/>
          <a:ln>
            <a:noFill/>
          </a:ln>
        </p:spPr>
      </p:pic>
      <p:pic>
        <p:nvPicPr>
          <p:cNvPr id="7" name="Picture 6" descr="USB DISK:Seminars:DSCF2647.JPG"/>
          <p:cNvPicPr/>
          <p:nvPr/>
        </p:nvPicPr>
        <p:blipFill>
          <a:blip r:embed="rId3" cstate="print">
            <a:extLst>
              <a:ext uri="{28A0092B-C50C-407E-A947-70E740481C1C}">
                <a14:useLocalDpi xmlns:a14="http://schemas.microsoft.com/office/drawing/2010/main" val="0"/>
              </a:ext>
            </a:extLst>
          </a:blip>
          <a:srcRect t="5461"/>
          <a:stretch>
            <a:fillRect/>
          </a:stretch>
        </p:blipFill>
        <p:spPr bwMode="auto">
          <a:xfrm>
            <a:off x="5257800" y="4038600"/>
            <a:ext cx="3721100" cy="2638425"/>
          </a:xfrm>
          <a:prstGeom prst="rect">
            <a:avLst/>
          </a:prstGeom>
          <a:noFill/>
          <a:ln>
            <a:noFill/>
          </a:ln>
        </p:spPr>
      </p:pic>
      <p:pic>
        <p:nvPicPr>
          <p:cNvPr id="8" name="Picture 7" descr="USB DISK:Seminars:IMG_0002.JPG"/>
          <p:cNvPicPr/>
          <p:nvPr/>
        </p:nvPicPr>
        <p:blipFill>
          <a:blip r:embed="rId4" cstate="print">
            <a:extLst>
              <a:ext uri="{28A0092B-C50C-407E-A947-70E740481C1C}">
                <a14:useLocalDpi xmlns:a14="http://schemas.microsoft.com/office/drawing/2010/main" val="0"/>
              </a:ext>
            </a:extLst>
          </a:blip>
          <a:srcRect t="8196" r="7371" b="18360"/>
          <a:stretch>
            <a:fillRect/>
          </a:stretch>
        </p:blipFill>
        <p:spPr bwMode="auto">
          <a:xfrm>
            <a:off x="328611" y="4038600"/>
            <a:ext cx="4776789" cy="2590800"/>
          </a:xfrm>
          <a:prstGeom prst="rect">
            <a:avLst/>
          </a:prstGeom>
          <a:noFill/>
          <a:ln>
            <a:noFill/>
          </a:ln>
        </p:spPr>
      </p:pic>
      <p:pic>
        <p:nvPicPr>
          <p:cNvPr id="2" name="Picture 1" descr="DSCF3494.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610" y="309832"/>
            <a:ext cx="4624390" cy="350520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cintosh HD:Users:kvanscoter:Pictures:iPhoto Library.photolibrary:Previews:2014:07:14:20140714-150740:YeMZwFoWQQ+qVvAq95yGUg:Screen Shot 2014-07-14 at 2.55.31 PM.png"/>
          <p:cNvPicPr/>
          <p:nvPr/>
        </p:nvPicPr>
        <p:blipFill>
          <a:blip r:embed="rId2">
            <a:extLst>
              <a:ext uri="{28A0092B-C50C-407E-A947-70E740481C1C}">
                <a14:useLocalDpi xmlns:a14="http://schemas.microsoft.com/office/drawing/2010/main" val="0"/>
              </a:ext>
            </a:extLst>
          </a:blip>
          <a:srcRect l="15301" r="12568"/>
          <a:stretch>
            <a:fillRect/>
          </a:stretch>
        </p:blipFill>
        <p:spPr bwMode="auto">
          <a:xfrm>
            <a:off x="533400" y="1066800"/>
            <a:ext cx="2971800" cy="5250397"/>
          </a:xfrm>
          <a:prstGeom prst="rect">
            <a:avLst/>
          </a:prstGeom>
          <a:noFill/>
          <a:ln>
            <a:noFill/>
          </a:ln>
        </p:spPr>
      </p:pic>
      <p:sp>
        <p:nvSpPr>
          <p:cNvPr id="2" name="Title 1"/>
          <p:cNvSpPr>
            <a:spLocks noGrp="1"/>
          </p:cNvSpPr>
          <p:nvPr>
            <p:ph type="title"/>
          </p:nvPr>
        </p:nvSpPr>
        <p:spPr>
          <a:xfrm>
            <a:off x="533400" y="533400"/>
            <a:ext cx="8229600" cy="990600"/>
          </a:xfrm>
        </p:spPr>
        <p:txBody>
          <a:bodyPr>
            <a:normAutofit fontScale="90000"/>
          </a:bodyPr>
          <a:lstStyle/>
          <a:p>
            <a:r>
              <a:rPr lang="en-US" sz="3100" b="1" spc="600" dirty="0">
                <a:solidFill>
                  <a:schemeClr val="accent2">
                    <a:lumMod val="60000"/>
                    <a:lumOff val="40000"/>
                  </a:schemeClr>
                </a:solidFill>
                <a:latin typeface="Levenim MT" pitchFamily="2" charset="-79"/>
                <a:ea typeface="ＭＳ 明朝"/>
                <a:cs typeface="Levenim MT" pitchFamily="2" charset="-79"/>
              </a:rPr>
              <a:t>IFP Government </a:t>
            </a:r>
            <a:r>
              <a:rPr lang="en-US" sz="3100" b="1" spc="600" dirty="0" smtClean="0">
                <a:solidFill>
                  <a:schemeClr val="accent2">
                    <a:lumMod val="60000"/>
                    <a:lumOff val="40000"/>
                  </a:schemeClr>
                </a:solidFill>
                <a:latin typeface="Levenim MT" pitchFamily="2" charset="-79"/>
                <a:ea typeface="ＭＳ 明朝"/>
                <a:cs typeface="Levenim MT" pitchFamily="2" charset="-79"/>
              </a:rPr>
              <a:t>Collaboration </a:t>
            </a:r>
            <a:r>
              <a:rPr lang="en-US" dirty="0" smtClean="0">
                <a:ea typeface="ＭＳ 明朝"/>
                <a:cs typeface="Times New Roman"/>
              </a:rPr>
              <a:t/>
            </a:r>
            <a:br>
              <a:rPr lang="en-US" dirty="0" smtClean="0">
                <a:ea typeface="ＭＳ 明朝"/>
                <a:cs typeface="Times New Roman"/>
              </a:rPr>
            </a:br>
            <a:endParaRPr lang="en-US" dirty="0"/>
          </a:p>
        </p:txBody>
      </p:sp>
      <p:sp>
        <p:nvSpPr>
          <p:cNvPr id="3" name="Content Placeholder 2"/>
          <p:cNvSpPr>
            <a:spLocks noGrp="1"/>
          </p:cNvSpPr>
          <p:nvPr>
            <p:ph idx="1"/>
          </p:nvPr>
        </p:nvSpPr>
        <p:spPr>
          <a:xfrm>
            <a:off x="3124200" y="1447800"/>
            <a:ext cx="5562600" cy="5181600"/>
          </a:xfrm>
        </p:spPr>
        <p:txBody>
          <a:bodyPr>
            <a:normAutofit fontScale="55000" lnSpcReduction="20000"/>
          </a:bodyPr>
          <a:lstStyle/>
          <a:p>
            <a:pPr marL="0" marR="0">
              <a:lnSpc>
                <a:spcPct val="120000"/>
              </a:lnSpc>
              <a:spcBef>
                <a:spcPts val="0"/>
              </a:spcBef>
              <a:spcAft>
                <a:spcPts val="0"/>
              </a:spcAft>
              <a:buNone/>
            </a:pPr>
            <a:r>
              <a:rPr lang="en-US" dirty="0" smtClean="0">
                <a:latin typeface="Candara" pitchFamily="34" charset="0"/>
                <a:ea typeface="ＭＳ 明朝"/>
                <a:cs typeface="Times New Roman"/>
              </a:rPr>
              <a:t>As the Islamic finance sector grows, a host of policy issues arise, which governments around the world try to understand. Harvard is home to a unique pool of academic programs, practitioners, and scholars who specialize in public policy, law, and regulation. IFP has harnessed these resources to find pragmatic answers to the questions confronting governments relating to the regulation and growth of the Islamic financial sector. </a:t>
            </a:r>
          </a:p>
          <a:p>
            <a:pPr marL="0" marR="0">
              <a:lnSpc>
                <a:spcPct val="120000"/>
              </a:lnSpc>
              <a:spcBef>
                <a:spcPts val="0"/>
              </a:spcBef>
              <a:spcAft>
                <a:spcPts val="0"/>
              </a:spcAft>
              <a:buNone/>
            </a:pPr>
            <a:endParaRPr lang="en-US" dirty="0">
              <a:latin typeface="Candara" pitchFamily="34" charset="0"/>
              <a:ea typeface="ＭＳ 明朝"/>
              <a:cs typeface="Times New Roman"/>
            </a:endParaRPr>
          </a:p>
          <a:p>
            <a:pPr marL="0" marR="0">
              <a:lnSpc>
                <a:spcPct val="120000"/>
              </a:lnSpc>
              <a:spcBef>
                <a:spcPts val="0"/>
              </a:spcBef>
              <a:spcAft>
                <a:spcPts val="0"/>
              </a:spcAft>
              <a:buNone/>
            </a:pPr>
            <a:r>
              <a:rPr lang="en-US" dirty="0" smtClean="0">
                <a:latin typeface="Candara" pitchFamily="34" charset="0"/>
                <a:ea typeface="ＭＳ 明朝"/>
                <a:cs typeface="Times New Roman"/>
              </a:rPr>
              <a:t>For example, IFP Director was engaged by the U.S. Treasury to conduct two seminars and a roundtable at the Federal Reserve Bank of New York. IFP regularly communicates with governors of central banks in various countries for creating better understanding of Islamic banking and finance.</a:t>
            </a:r>
          </a:p>
          <a:p>
            <a:pPr marL="0" marR="0">
              <a:lnSpc>
                <a:spcPct val="120000"/>
              </a:lnSpc>
              <a:spcBef>
                <a:spcPts val="0"/>
              </a:spcBef>
              <a:spcAft>
                <a:spcPts val="0"/>
              </a:spcAft>
            </a:pPr>
            <a:endParaRPr lang="en-US" dirty="0" smtClean="0">
              <a:latin typeface="Cambria"/>
              <a:ea typeface="ＭＳ 明朝"/>
              <a:cs typeface="Times New Roman"/>
            </a:endParaRPr>
          </a:p>
          <a:p>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Macintosh HD:Users:kvanscoter:Pictures:iPhoto Library.photolibrary:Previews:2014:07:14:20140714-151245:kAcRUy8wQke5Nvx8F%wmFg:Screen Shot 2014-07-14 at 2.56.48 PM.png"/>
          <p:cNvPicPr/>
          <p:nvPr/>
        </p:nvPicPr>
        <p:blipFill>
          <a:blip r:embed="rId2">
            <a:extLst>
              <a:ext uri="{28A0092B-C50C-407E-A947-70E740481C1C}">
                <a14:useLocalDpi xmlns:a14="http://schemas.microsoft.com/office/drawing/2010/main" val="0"/>
              </a:ext>
            </a:extLst>
          </a:blip>
          <a:srcRect l="17388" t="1471" r="11015" b="61764"/>
          <a:stretch>
            <a:fillRect/>
          </a:stretch>
        </p:blipFill>
        <p:spPr bwMode="auto">
          <a:xfrm>
            <a:off x="457200" y="2413210"/>
            <a:ext cx="3810000" cy="1549190"/>
          </a:xfrm>
          <a:prstGeom prst="rect">
            <a:avLst/>
          </a:prstGeom>
          <a:noFill/>
          <a:ln>
            <a:noFill/>
          </a:ln>
        </p:spPr>
      </p:pic>
      <p:pic>
        <p:nvPicPr>
          <p:cNvPr id="11" name="Picture 10" descr="Macintosh HD:Users:kvanscoter:Pictures:iPhoto Library.photolibrary:Previews:2014:07:17:20140717-145843:13qv+Cz3Q1i7FeY7AlydpA:IDB_President.jpg"/>
          <p:cNvPicPr/>
          <p:nvPr/>
        </p:nvPicPr>
        <p:blipFill>
          <a:blip r:embed="rId3" cstate="print">
            <a:extLst>
              <a:ext uri="{28A0092B-C50C-407E-A947-70E740481C1C}">
                <a14:useLocalDpi xmlns:a14="http://schemas.microsoft.com/office/drawing/2010/main" val="0"/>
              </a:ext>
            </a:extLst>
          </a:blip>
          <a:srcRect l="1145" t="2439" r="37712" b="12474"/>
          <a:stretch>
            <a:fillRect/>
          </a:stretch>
        </p:blipFill>
        <p:spPr bwMode="auto">
          <a:xfrm>
            <a:off x="3352800" y="4114800"/>
            <a:ext cx="2667000" cy="2514600"/>
          </a:xfrm>
          <a:prstGeom prst="rect">
            <a:avLst/>
          </a:prstGeom>
          <a:noFill/>
          <a:ln>
            <a:noFill/>
          </a:ln>
        </p:spPr>
      </p:pic>
      <p:pic>
        <p:nvPicPr>
          <p:cNvPr id="4" name="Picture 3" descr="Macintosh HD:Users:kvanscoter:Pictures:iPhoto Library.photolibrary:Previews:2014:07:14:20140714-150959:pSOrzVauRiOSZtPMDl0Lng:Screen Shot 2014-07-14 at 2.55.50 PM.png"/>
          <p:cNvPicPr/>
          <p:nvPr/>
        </p:nvPicPr>
        <p:blipFill>
          <a:blip r:embed="rId4">
            <a:extLst>
              <a:ext uri="{28A0092B-C50C-407E-A947-70E740481C1C}">
                <a14:useLocalDpi xmlns:a14="http://schemas.microsoft.com/office/drawing/2010/main" val="0"/>
              </a:ext>
            </a:extLst>
          </a:blip>
          <a:srcRect b="6452"/>
          <a:stretch>
            <a:fillRect/>
          </a:stretch>
        </p:blipFill>
        <p:spPr bwMode="auto">
          <a:xfrm>
            <a:off x="228600" y="287547"/>
            <a:ext cx="4038600" cy="2209800"/>
          </a:xfrm>
          <a:prstGeom prst="rect">
            <a:avLst/>
          </a:prstGeom>
          <a:noFill/>
          <a:ln>
            <a:noFill/>
          </a:ln>
        </p:spPr>
      </p:pic>
      <p:pic>
        <p:nvPicPr>
          <p:cNvPr id="6" name="Picture 5" descr="USB DISK:7th Forum:A03993_022.jpg"/>
          <p:cNvPicPr/>
          <p:nvPr/>
        </p:nvPicPr>
        <p:blipFill>
          <a:blip r:embed="rId5" cstate="print">
            <a:extLst>
              <a:ext uri="{28A0092B-C50C-407E-A947-70E740481C1C}">
                <a14:useLocalDpi xmlns:a14="http://schemas.microsoft.com/office/drawing/2010/main" val="0"/>
              </a:ext>
            </a:extLst>
          </a:blip>
          <a:srcRect l="17255" r="13202" b="9119"/>
          <a:stretch>
            <a:fillRect/>
          </a:stretch>
        </p:blipFill>
        <p:spPr bwMode="auto">
          <a:xfrm>
            <a:off x="6096000" y="4114800"/>
            <a:ext cx="2895600" cy="2514600"/>
          </a:xfrm>
          <a:prstGeom prst="rect">
            <a:avLst/>
          </a:prstGeom>
          <a:noFill/>
          <a:ln>
            <a:noFill/>
          </a:ln>
        </p:spPr>
      </p:pic>
      <p:pic>
        <p:nvPicPr>
          <p:cNvPr id="9" name="Picture 8" descr="USB DISK:Gov_Conn:Img_0369.jpg"/>
          <p:cNvPicPr/>
          <p:nvPr/>
        </p:nvPicPr>
        <p:blipFill>
          <a:blip r:embed="rId6" cstate="print">
            <a:extLst>
              <a:ext uri="{28A0092B-C50C-407E-A947-70E740481C1C}">
                <a14:useLocalDpi xmlns:a14="http://schemas.microsoft.com/office/drawing/2010/main" val="0"/>
              </a:ext>
            </a:extLst>
          </a:blip>
          <a:srcRect l="1207" b="4167"/>
          <a:stretch>
            <a:fillRect/>
          </a:stretch>
        </p:blipFill>
        <p:spPr bwMode="auto">
          <a:xfrm>
            <a:off x="4343400" y="304800"/>
            <a:ext cx="4648200" cy="3657600"/>
          </a:xfrm>
          <a:prstGeom prst="rect">
            <a:avLst/>
          </a:prstGeom>
          <a:noFill/>
          <a:ln>
            <a:noFill/>
          </a:ln>
        </p:spPr>
      </p:pic>
      <p:pic>
        <p:nvPicPr>
          <p:cNvPr id="10" name="Picture 9" descr="Macintosh HD:Users:kvanscoter:Pictures:iPhoto Library.photolibrary:Previews:2014:07:17:20140717-145911:mVe%Do8AQC+mhjFT8%4ZHw:John_Taylor.jpg"/>
          <p:cNvPicPr/>
          <p:nvPr/>
        </p:nvPicPr>
        <p:blipFill>
          <a:blip r:embed="rId7" cstate="print">
            <a:extLst>
              <a:ext uri="{28A0092B-C50C-407E-A947-70E740481C1C}">
                <a14:useLocalDpi xmlns:a14="http://schemas.microsoft.com/office/drawing/2010/main" val="0"/>
              </a:ext>
            </a:extLst>
          </a:blip>
          <a:srcRect l="12963" t="4300" r="12962" b="7975"/>
          <a:stretch>
            <a:fillRect/>
          </a:stretch>
        </p:blipFill>
        <p:spPr bwMode="auto">
          <a:xfrm>
            <a:off x="228600" y="4114800"/>
            <a:ext cx="3048000" cy="2514600"/>
          </a:xfrm>
          <a:prstGeom prst="rect">
            <a:avLst/>
          </a:prstGeom>
          <a:noFill/>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spc="600" dirty="0">
                <a:solidFill>
                  <a:schemeClr val="accent2">
                    <a:lumMod val="60000"/>
                    <a:lumOff val="40000"/>
                  </a:schemeClr>
                </a:solidFill>
                <a:latin typeface="Levenim MT" pitchFamily="2" charset="-79"/>
                <a:ea typeface="ＭＳ 明朝"/>
                <a:cs typeface="Levenim MT" pitchFamily="2" charset="-79"/>
              </a:rPr>
              <a:t>IFP </a:t>
            </a:r>
            <a:r>
              <a:rPr lang="en-US" sz="2800" b="1" spc="600" dirty="0" smtClean="0">
                <a:solidFill>
                  <a:schemeClr val="accent2">
                    <a:lumMod val="60000"/>
                    <a:lumOff val="40000"/>
                  </a:schemeClr>
                </a:solidFill>
                <a:latin typeface="Levenim MT" pitchFamily="2" charset="-79"/>
                <a:ea typeface="ＭＳ 明朝"/>
                <a:cs typeface="Levenim MT" pitchFamily="2" charset="-79"/>
              </a:rPr>
              <a:t>BOOKS</a:t>
            </a:r>
            <a:endParaRPr lang="en-US" sz="2800" b="1" spc="600" dirty="0">
              <a:solidFill>
                <a:schemeClr val="accent2">
                  <a:lumMod val="60000"/>
                  <a:lumOff val="40000"/>
                </a:schemeClr>
              </a:solidFill>
              <a:latin typeface="Levenim MT" pitchFamily="2" charset="-79"/>
              <a:ea typeface="ＭＳ 明朝"/>
              <a:cs typeface="Levenim MT" pitchFamily="2" charset="-79"/>
            </a:endParaRPr>
          </a:p>
        </p:txBody>
      </p:sp>
      <p:sp>
        <p:nvSpPr>
          <p:cNvPr id="3" name="Content Placeholder 2"/>
          <p:cNvSpPr>
            <a:spLocks noGrp="1"/>
          </p:cNvSpPr>
          <p:nvPr>
            <p:ph idx="1"/>
          </p:nvPr>
        </p:nvSpPr>
        <p:spPr>
          <a:xfrm>
            <a:off x="381000" y="1219201"/>
            <a:ext cx="8229600" cy="1752600"/>
          </a:xfrm>
        </p:spPr>
        <p:txBody>
          <a:bodyPr>
            <a:normAutofit/>
          </a:bodyPr>
          <a:lstStyle/>
          <a:p>
            <a:r>
              <a:rPr lang="en-US" sz="1400" dirty="0" smtClean="0">
                <a:latin typeface="Times New Roman"/>
                <a:ea typeface="ＭＳ 明朝"/>
                <a:cs typeface="Times New Roman"/>
              </a:rPr>
              <a:t>IFP books are </a:t>
            </a:r>
            <a:r>
              <a:rPr lang="en-US" sz="1400" dirty="0" err="1" smtClean="0">
                <a:latin typeface="Times New Roman"/>
                <a:ea typeface="ＭＳ 明朝"/>
                <a:cs typeface="Times New Roman"/>
              </a:rPr>
              <a:t>curated</a:t>
            </a:r>
            <a:r>
              <a:rPr lang="en-US" sz="1400" dirty="0" smtClean="0">
                <a:latin typeface="Times New Roman"/>
                <a:ea typeface="ＭＳ 明朝"/>
                <a:cs typeface="Times New Roman"/>
              </a:rPr>
              <a:t> </a:t>
            </a:r>
            <a:r>
              <a:rPr lang="en-US" sz="1400" dirty="0" err="1" smtClean="0">
                <a:latin typeface="Times New Roman"/>
                <a:ea typeface="ＭＳ 明朝"/>
                <a:cs typeface="Times New Roman"/>
              </a:rPr>
              <a:t>collectionsof</a:t>
            </a:r>
            <a:r>
              <a:rPr lang="en-US" sz="1400" dirty="0" smtClean="0">
                <a:latin typeface="Times New Roman"/>
                <a:ea typeface="ＭＳ 明朝"/>
                <a:cs typeface="Times New Roman"/>
              </a:rPr>
              <a:t> the Forum papers. Students have been the backbone on the success of publishing books. The papers are selected in response to the call for papers from a larger pool of submissions. These papers have been refereed but it must be kept in mind that Islamic banking and finance is relatively a young sector and that its academic content is still evolving, drawing heavily from varied disciplines. However, we have taken care to accommodate papers from either top contemporary academicians of Islamic finance, banking, and economics or top sector experts. A list of IFP’s books follows:</a:t>
            </a:r>
            <a:endParaRPr lang="en-US" sz="1400" dirty="0" smtClean="0">
              <a:latin typeface="Cambria"/>
              <a:ea typeface="ＭＳ 明朝"/>
              <a:cs typeface="Times New Roman"/>
            </a:endParaRPr>
          </a:p>
          <a:p>
            <a:endParaRPr lang="en-US" dirty="0"/>
          </a:p>
        </p:txBody>
      </p:sp>
      <p:sp>
        <p:nvSpPr>
          <p:cNvPr id="4" name="TextBox 3"/>
          <p:cNvSpPr txBox="1"/>
          <p:nvPr/>
        </p:nvSpPr>
        <p:spPr>
          <a:xfrm>
            <a:off x="609600" y="2819399"/>
            <a:ext cx="8077200" cy="3352801"/>
          </a:xfrm>
          <a:prstGeom prst="rect">
            <a:avLst/>
          </a:prstGeom>
          <a:noFill/>
        </p:spPr>
        <p:txBody>
          <a:bodyPr wrap="square" numCol="2" rtlCol="0">
            <a:spAutoFit/>
          </a:bodyPr>
          <a:lstStyle/>
          <a:p>
            <a:pPr marL="342900" indent="-342900">
              <a:buFont typeface="+mj-lt"/>
              <a:buAutoNum type="arabicPeriod"/>
            </a:pPr>
            <a:r>
              <a:rPr lang="en-US" sz="1400" b="1" dirty="0"/>
              <a:t> </a:t>
            </a:r>
            <a:r>
              <a:rPr lang="en-US" sz="1400" b="1" i="1" dirty="0" smtClean="0"/>
              <a:t>The </a:t>
            </a:r>
            <a:r>
              <a:rPr lang="en-US" sz="1400" b="1" i="1" dirty="0" err="1"/>
              <a:t>Tawarruq</a:t>
            </a:r>
            <a:r>
              <a:rPr lang="en-US" sz="1400" b="1" i="1" dirty="0"/>
              <a:t> </a:t>
            </a:r>
            <a:r>
              <a:rPr lang="en-US" sz="1400" b="1" i="1" dirty="0" err="1"/>
              <a:t>Debatein</a:t>
            </a:r>
            <a:r>
              <a:rPr lang="en-US" sz="1400" b="1" i="1" dirty="0"/>
              <a:t> Islamic Finance</a:t>
            </a:r>
            <a:r>
              <a:rPr lang="en-US" sz="1400" b="1" dirty="0"/>
              <a:t> </a:t>
            </a:r>
            <a:r>
              <a:rPr lang="en-US" sz="1400" dirty="0"/>
              <a:t>(forthcoming) </a:t>
            </a:r>
          </a:p>
          <a:p>
            <a:pPr marL="342900" lvl="0" indent="-342900">
              <a:buFont typeface="+mj-lt"/>
              <a:buAutoNum type="arabicPeriod"/>
            </a:pPr>
            <a:r>
              <a:rPr lang="en-US" sz="1400" b="1" i="1" dirty="0"/>
              <a:t>Islamic Finance and Development</a:t>
            </a:r>
            <a:r>
              <a:rPr lang="en-US" sz="1400" b="1" dirty="0"/>
              <a:t> (forthcoming)</a:t>
            </a:r>
          </a:p>
          <a:p>
            <a:pPr marL="342900" lvl="0" indent="-342900">
              <a:buFont typeface="+mj-lt"/>
              <a:buAutoNum type="arabicPeriod"/>
            </a:pPr>
            <a:r>
              <a:rPr lang="en-US" sz="1400" b="1" i="1" dirty="0"/>
              <a:t>Building Bridges across Financial Communities: The Global Financial Crisis, Social Responsibility, and Faith-Based Finance</a:t>
            </a:r>
            <a:r>
              <a:rPr lang="en-US" sz="1400" dirty="0"/>
              <a:t>, Cambridge: Massachusetts, Harvard Law School, Islamic Finance Project, 2012, 334p. ISBN 0-9702835-9-8</a:t>
            </a:r>
          </a:p>
          <a:p>
            <a:pPr marL="342900" lvl="0" indent="-342900">
              <a:buFont typeface="+mj-lt"/>
              <a:buAutoNum type="arabicPeriod"/>
            </a:pPr>
            <a:r>
              <a:rPr lang="en-US" sz="1400" b="1" i="1" dirty="0"/>
              <a:t>Islamic Finance: Innovation and Authenticity</a:t>
            </a:r>
            <a:r>
              <a:rPr lang="en-US" sz="1400" b="1" dirty="0"/>
              <a:t>, </a:t>
            </a:r>
            <a:r>
              <a:rPr lang="en-US" sz="1400" dirty="0"/>
              <a:t>Cambridge, Massachusetts: Harvard Law School, Islamic Finance Project, 2010, 320p. ISBN </a:t>
            </a:r>
            <a:r>
              <a:rPr lang="en-US" sz="1400" dirty="0" smtClean="0"/>
              <a:t>0-970-2835-7-1</a:t>
            </a:r>
          </a:p>
          <a:p>
            <a:pPr marL="342900" lvl="0" indent="-342900">
              <a:buFont typeface="+mj-lt"/>
              <a:buAutoNum type="arabicPeriod"/>
            </a:pPr>
            <a:endParaRPr lang="en-US" sz="1400" dirty="0"/>
          </a:p>
          <a:p>
            <a:pPr marL="342900" lvl="0" indent="-342900">
              <a:buFont typeface="+mj-lt"/>
              <a:buAutoNum type="arabicPeriod"/>
            </a:pPr>
            <a:endParaRPr lang="en-US" sz="1400" dirty="0" smtClean="0"/>
          </a:p>
          <a:p>
            <a:pPr marL="342900" lvl="0" indent="-342900"/>
            <a:endParaRPr lang="en-US" sz="1400" dirty="0"/>
          </a:p>
          <a:p>
            <a:pPr marL="342900" lvl="0" indent="-342900"/>
            <a:r>
              <a:rPr lang="en-US" sz="1400" i="1" dirty="0" smtClean="0"/>
              <a:t>5. </a:t>
            </a:r>
            <a:r>
              <a:rPr lang="en-US" sz="1400" b="1" i="1" dirty="0" smtClean="0"/>
              <a:t>	Integrating </a:t>
            </a:r>
            <a:r>
              <a:rPr lang="en-US" sz="1400" b="1" i="1" dirty="0"/>
              <a:t>Islamic Finance into the Mainstream: Regulation, Standardization, and </a:t>
            </a:r>
            <a:r>
              <a:rPr lang="en-US" sz="1400" b="1" i="1" dirty="0" err="1"/>
              <a:t>Transparency</a:t>
            </a:r>
            <a:r>
              <a:rPr lang="en-US" sz="1400" b="1" dirty="0" err="1"/>
              <a:t>,Cambridge</a:t>
            </a:r>
            <a:r>
              <a:rPr lang="en-US" sz="1400" dirty="0"/>
              <a:t>, Massachusetts: Harvard Law School, Islamic Finance Project, 261p. 2007,ISBN 0-9702835-6-3</a:t>
            </a:r>
          </a:p>
          <a:p>
            <a:pPr marL="342900" lvl="0" indent="-342900"/>
            <a:r>
              <a:rPr lang="en-US" sz="1400" i="1" dirty="0" smtClean="0"/>
              <a:t>6.	</a:t>
            </a:r>
            <a:r>
              <a:rPr lang="en-US" sz="1400" b="1" i="1" dirty="0" smtClean="0"/>
              <a:t>Islamic </a:t>
            </a:r>
            <a:r>
              <a:rPr lang="en-US" sz="1400" b="1" i="1" dirty="0"/>
              <a:t>Finance: Current Legal and Regulatory Issues</a:t>
            </a:r>
            <a:r>
              <a:rPr lang="en-US" sz="1400" dirty="0"/>
              <a:t>. Cambridge, Massachusetts: Harvard Law School, Islamic Finance Project, 2005, 222p. ISBN 0-9702835-5-5</a:t>
            </a:r>
          </a:p>
          <a:p>
            <a:pPr marL="342900" lvl="0" indent="-342900"/>
            <a:r>
              <a:rPr lang="en-US" sz="1400" i="1" dirty="0" smtClean="0"/>
              <a:t>7.	</a:t>
            </a:r>
            <a:r>
              <a:rPr lang="en-US" sz="1400" b="1" i="1" dirty="0" err="1" smtClean="0"/>
              <a:t>Shari‘a</a:t>
            </a:r>
            <a:r>
              <a:rPr lang="en-US" sz="1400" b="1" i="1" dirty="0" smtClean="0"/>
              <a:t>-Compliant </a:t>
            </a:r>
            <a:r>
              <a:rPr lang="en-US" sz="1400" b="1" i="1" dirty="0"/>
              <a:t>Microfinance</a:t>
            </a:r>
            <a:r>
              <a:rPr lang="en-US" sz="1400" i="1" dirty="0"/>
              <a:t>,</a:t>
            </a:r>
            <a:r>
              <a:rPr lang="en-US" sz="1400" dirty="0"/>
              <a:t> London: </a:t>
            </a:r>
            <a:r>
              <a:rPr lang="en-US" sz="1400" dirty="0" err="1"/>
              <a:t>Routledge</a:t>
            </a:r>
            <a:r>
              <a:rPr lang="en-US" sz="1400" dirty="0"/>
              <a:t>, 2011, 295p. ISBN 978041578266-1</a:t>
            </a:r>
          </a:p>
          <a:p>
            <a:pPr marL="342900" indent="-342900">
              <a:buFont typeface="+mj-lt"/>
              <a:buAutoNum type="arabicPeriod"/>
            </a:pP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381000"/>
            <a:ext cx="2438400" cy="3319206"/>
          </a:xfrm>
          <a:prstGeom prst="rect">
            <a:avLst/>
          </a:prstGeom>
          <a:noFill/>
          <a:ln>
            <a:noFill/>
          </a:ln>
        </p:spPr>
      </p:pic>
      <p:pic>
        <p:nvPicPr>
          <p:cNvPr id="9" name="Picture 8"/>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63306" y="381000"/>
            <a:ext cx="2286000" cy="3352800"/>
          </a:xfrm>
          <a:prstGeom prst="rect">
            <a:avLst/>
          </a:prstGeom>
          <a:noFill/>
          <a:ln>
            <a:noFill/>
          </a:ln>
        </p:spPr>
      </p:pic>
      <p:pic>
        <p:nvPicPr>
          <p:cNvPr id="10" name="Picture 9"/>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05200" y="381000"/>
            <a:ext cx="2057400" cy="3352800"/>
          </a:xfrm>
          <a:prstGeom prst="rect">
            <a:avLst/>
          </a:prstGeom>
          <a:noFill/>
          <a:ln>
            <a:noFill/>
          </a:ln>
        </p:spPr>
      </p:pic>
      <p:pic>
        <p:nvPicPr>
          <p:cNvPr id="11" name="Picture 10"/>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43423" y="381000"/>
            <a:ext cx="1995577" cy="3352800"/>
          </a:xfrm>
          <a:prstGeom prst="rect">
            <a:avLst/>
          </a:prstGeom>
          <a:noFill/>
          <a:ln>
            <a:noFill/>
          </a:ln>
        </p:spPr>
      </p:pic>
      <p:pic>
        <p:nvPicPr>
          <p:cNvPr id="2" name="Picture 1" descr="240676 Hvd Islamic_FConly_HiRes.jp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10323" y="381000"/>
            <a:ext cx="1866900" cy="335280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spc="600" dirty="0">
                <a:solidFill>
                  <a:schemeClr val="accent2">
                    <a:lumMod val="60000"/>
                    <a:lumOff val="40000"/>
                  </a:schemeClr>
                </a:solidFill>
                <a:latin typeface="Levenim MT" pitchFamily="2" charset="-79"/>
                <a:ea typeface="ＭＳ 明朝"/>
                <a:cs typeface="Levenim MT" pitchFamily="2" charset="-79"/>
              </a:rPr>
              <a:t>IFP</a:t>
            </a:r>
            <a:r>
              <a:rPr lang="en-US" b="1" dirty="0" smtClean="0">
                <a:latin typeface="Helvetica Neue"/>
                <a:ea typeface="ＭＳ 明朝"/>
                <a:cs typeface="Helvetica Neue"/>
              </a:rPr>
              <a:t> </a:t>
            </a:r>
            <a:r>
              <a:rPr lang="en-US" sz="2800" b="1" spc="600" dirty="0">
                <a:solidFill>
                  <a:schemeClr val="accent2">
                    <a:lumMod val="60000"/>
                    <a:lumOff val="40000"/>
                  </a:schemeClr>
                </a:solidFill>
                <a:latin typeface="Levenim MT" pitchFamily="2" charset="-79"/>
                <a:ea typeface="ＭＳ 明朝"/>
                <a:cs typeface="Levenim MT" pitchFamily="2" charset="-79"/>
              </a:rPr>
              <a:t>DATABANK</a:t>
            </a:r>
          </a:p>
        </p:txBody>
      </p:sp>
      <p:sp>
        <p:nvSpPr>
          <p:cNvPr id="3" name="Content Placeholder 2"/>
          <p:cNvSpPr>
            <a:spLocks noGrp="1"/>
          </p:cNvSpPr>
          <p:nvPr>
            <p:ph idx="1"/>
          </p:nvPr>
        </p:nvSpPr>
        <p:spPr/>
        <p:txBody>
          <a:bodyPr>
            <a:normAutofit fontScale="70000" lnSpcReduction="20000"/>
          </a:bodyPr>
          <a:lstStyle/>
          <a:p>
            <a:pPr marL="0" marR="0">
              <a:spcBef>
                <a:spcPts val="600"/>
              </a:spcBef>
              <a:spcAft>
                <a:spcPts val="0"/>
              </a:spcAft>
              <a:buNone/>
            </a:pPr>
            <a:r>
              <a:rPr lang="en-US" dirty="0" smtClean="0">
                <a:latin typeface="Candara" pitchFamily="34" charset="0"/>
                <a:ea typeface="ＭＳ 明朝"/>
                <a:cs typeface="Times New Roman"/>
              </a:rPr>
              <a:t>The IFP </a:t>
            </a:r>
            <a:r>
              <a:rPr lang="en-US" dirty="0" err="1" smtClean="0">
                <a:latin typeface="Candara" pitchFamily="34" charset="0"/>
                <a:ea typeface="ＭＳ 明朝"/>
                <a:cs typeface="Times New Roman"/>
              </a:rPr>
              <a:t>DataBank</a:t>
            </a:r>
            <a:r>
              <a:rPr lang="en-US" dirty="0" smtClean="0">
                <a:latin typeface="Candara" pitchFamily="34" charset="0"/>
                <a:ea typeface="ＭＳ 明朝"/>
                <a:cs typeface="Times New Roman"/>
              </a:rPr>
              <a:t> was conceived and set up by the Harvard University Centre for Middle Eastern Studies (CMES) in 1995. First produced in CD-ROM in 1997 with several quarterly updates.</a:t>
            </a:r>
          </a:p>
          <a:p>
            <a:pPr marL="0" marR="0">
              <a:spcBef>
                <a:spcPts val="0"/>
              </a:spcBef>
              <a:spcAft>
                <a:spcPts val="0"/>
              </a:spcAft>
              <a:buNone/>
            </a:pPr>
            <a:endParaRPr lang="en-US" dirty="0" smtClean="0">
              <a:latin typeface="Candara" pitchFamily="34" charset="0"/>
              <a:ea typeface="ＭＳ 明朝"/>
              <a:cs typeface="Times New Roman"/>
            </a:endParaRPr>
          </a:p>
          <a:p>
            <a:pPr marL="0" marR="0">
              <a:spcBef>
                <a:spcPts val="0"/>
              </a:spcBef>
              <a:spcAft>
                <a:spcPts val="0"/>
              </a:spcAft>
              <a:buNone/>
            </a:pPr>
            <a:r>
              <a:rPr lang="en-US" dirty="0" smtClean="0">
                <a:latin typeface="Candara" pitchFamily="34" charset="0"/>
                <a:ea typeface="ＭＳ 明朝"/>
                <a:cs typeface="Times New Roman"/>
              </a:rPr>
              <a:t>In 2003 it was launched on the internet as a totally integrated online information system from acquisition of material, data entry system, editing and an acceptable user interface. </a:t>
            </a:r>
          </a:p>
          <a:p>
            <a:pPr marL="0" marR="0">
              <a:spcBef>
                <a:spcPts val="0"/>
              </a:spcBef>
              <a:spcAft>
                <a:spcPts val="0"/>
              </a:spcAft>
              <a:buNone/>
            </a:pPr>
            <a:endParaRPr lang="en-US" dirty="0" smtClean="0">
              <a:latin typeface="Candara" pitchFamily="34" charset="0"/>
              <a:ea typeface="ＭＳ 明朝"/>
              <a:cs typeface="Times New Roman"/>
            </a:endParaRPr>
          </a:p>
          <a:p>
            <a:pPr marL="0" marR="0">
              <a:spcBef>
                <a:spcPts val="0"/>
              </a:spcBef>
              <a:spcAft>
                <a:spcPts val="0"/>
              </a:spcAft>
              <a:buNone/>
            </a:pPr>
            <a:r>
              <a:rPr lang="en-US" dirty="0" smtClean="0">
                <a:latin typeface="Candara" pitchFamily="34" charset="0"/>
                <a:ea typeface="ＭＳ 明朝"/>
                <a:cs typeface="Times New Roman"/>
              </a:rPr>
              <a:t>It provides access to over 10,000 records on Islamic economics, finance and other related fields.</a:t>
            </a:r>
          </a:p>
          <a:p>
            <a:pPr marL="0" marR="0" algn="ctr">
              <a:spcBef>
                <a:spcPts val="0"/>
              </a:spcBef>
              <a:spcAft>
                <a:spcPts val="0"/>
              </a:spcAft>
              <a:buNone/>
            </a:pPr>
            <a:endParaRPr lang="en-US" b="0" dirty="0">
              <a:solidFill>
                <a:srgbClr val="4F81BD"/>
              </a:solidFill>
              <a:latin typeface="Candara" pitchFamily="34" charset="0"/>
              <a:ea typeface="ＭＳ 明朝"/>
              <a:cs typeface="Times New Roman"/>
            </a:endParaRPr>
          </a:p>
          <a:p>
            <a:pPr marL="0" marR="0">
              <a:spcBef>
                <a:spcPts val="0"/>
              </a:spcBef>
              <a:spcAft>
                <a:spcPts val="0"/>
              </a:spcAft>
              <a:buNone/>
            </a:pPr>
            <a:r>
              <a:rPr lang="en-US" b="0" dirty="0" smtClean="0">
                <a:latin typeface="Candara" pitchFamily="34" charset="0"/>
                <a:ea typeface="Cambria"/>
                <a:cs typeface="Times New Roman"/>
              </a:rPr>
              <a:t>It’s objective was:</a:t>
            </a:r>
            <a:endParaRPr lang="en-US" b="1" dirty="0">
              <a:latin typeface="Candara" pitchFamily="34" charset="0"/>
              <a:ea typeface="ＭＳ ゴシック"/>
              <a:cs typeface="Times New Roman"/>
            </a:endParaRPr>
          </a:p>
          <a:p>
            <a:pPr lvl="1" algn="just">
              <a:lnSpc>
                <a:spcPct val="115000"/>
              </a:lnSpc>
              <a:spcBef>
                <a:spcPts val="0"/>
              </a:spcBef>
              <a:buFont typeface="Symbol"/>
              <a:buChar char=""/>
            </a:pPr>
            <a:r>
              <a:rPr lang="en-US" dirty="0" smtClean="0">
                <a:latin typeface="Candara" pitchFamily="34" charset="0"/>
                <a:ea typeface="Cambria"/>
                <a:cs typeface="Times New Roman"/>
              </a:rPr>
              <a:t>To a provide one-stop information resource for all material related to Islamic finance.</a:t>
            </a:r>
          </a:p>
          <a:p>
            <a:pPr lvl="1" algn="just">
              <a:lnSpc>
                <a:spcPct val="115000"/>
              </a:lnSpc>
              <a:spcBef>
                <a:spcPts val="0"/>
              </a:spcBef>
              <a:buFont typeface="Symbol"/>
              <a:buChar char=""/>
            </a:pPr>
            <a:r>
              <a:rPr lang="en-US" dirty="0" smtClean="0">
                <a:latin typeface="Candara" pitchFamily="34" charset="0"/>
                <a:ea typeface="Cambria"/>
                <a:cs typeface="Times New Roman"/>
              </a:rPr>
              <a:t>To acquire, analyze, process, and disseminate the latest information on Islamic finance.</a:t>
            </a:r>
          </a:p>
          <a:p>
            <a:pPr marL="0" marR="0">
              <a:spcBef>
                <a:spcPts val="0"/>
              </a:spcBef>
              <a:spcAft>
                <a:spcPts val="0"/>
              </a:spcAft>
            </a:pPr>
            <a:endParaRPr lang="en-US" dirty="0" smtClean="0">
              <a:latin typeface="Cambria"/>
              <a:ea typeface="ＭＳ 明朝"/>
              <a:cs typeface="Times New Roman"/>
            </a:endParaRPr>
          </a:p>
          <a:p>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cintosh HD:Users:kvanscoter:Pictures:iPhoto Library.photolibrary:Masters:2014:07:14:20140714-131714:Screen Shot 2014-07-14 at 1.10.32 PM.png"/>
          <p:cNvPicPr/>
          <p:nvPr/>
        </p:nvPicPr>
        <p:blipFill>
          <a:blip r:embed="rId2" cstate="print">
            <a:extLst>
              <a:ext uri="{28A0092B-C50C-407E-A947-70E740481C1C}">
                <a14:useLocalDpi xmlns:a14="http://schemas.microsoft.com/office/drawing/2010/main" val="0"/>
              </a:ext>
            </a:extLst>
          </a:blip>
          <a:srcRect t="6152" b="4658"/>
          <a:stretch>
            <a:fillRect/>
          </a:stretch>
        </p:blipFill>
        <p:spPr bwMode="auto">
          <a:xfrm>
            <a:off x="427008" y="266700"/>
            <a:ext cx="4276436" cy="2857500"/>
          </a:xfrm>
          <a:prstGeom prst="rect">
            <a:avLst/>
          </a:prstGeom>
          <a:noFill/>
          <a:ln>
            <a:noFill/>
          </a:ln>
        </p:spPr>
      </p:pic>
      <p:pic>
        <p:nvPicPr>
          <p:cNvPr id="3" name="Picture 2" descr="Macintosh HD:Users:kvanscoter:Pictures:iPhoto Library.photolibrary:Masters:2014:07:14:20140714-131604:Screen Shot 2014-07-14 at 1.10.56 PM.png"/>
          <p:cNvPicPr/>
          <p:nvPr/>
        </p:nvPicPr>
        <p:blipFill>
          <a:blip r:embed="rId3">
            <a:extLst>
              <a:ext uri="{28A0092B-C50C-407E-A947-70E740481C1C}">
                <a14:useLocalDpi xmlns:a14="http://schemas.microsoft.com/office/drawing/2010/main" val="0"/>
              </a:ext>
            </a:extLst>
          </a:blip>
          <a:srcRect l="25000" t="17716" r="10417"/>
          <a:stretch>
            <a:fillRect/>
          </a:stretch>
        </p:blipFill>
        <p:spPr bwMode="auto">
          <a:xfrm>
            <a:off x="421257" y="3124200"/>
            <a:ext cx="4276436" cy="2933700"/>
          </a:xfrm>
          <a:prstGeom prst="rect">
            <a:avLst/>
          </a:prstGeom>
          <a:noFill/>
          <a:ln>
            <a:noFill/>
          </a:ln>
        </p:spPr>
      </p:pic>
      <p:pic>
        <p:nvPicPr>
          <p:cNvPr id="6" name="Picture 5" descr="Macintosh HD:Users:kvanscoter:Pictures:iPhoto Library.photolibrary:Masters:2014:07:14:20140714-131448:pic 1.png"/>
          <p:cNvPicPr/>
          <p:nvPr/>
        </p:nvPicPr>
        <p:blipFill>
          <a:blip r:embed="rId4" cstate="print">
            <a:extLst>
              <a:ext uri="{28A0092B-C50C-407E-A947-70E740481C1C}">
                <a14:useLocalDpi xmlns:a14="http://schemas.microsoft.com/office/drawing/2010/main" val="0"/>
              </a:ext>
            </a:extLst>
          </a:blip>
          <a:srcRect t="5495" b="7500"/>
          <a:stretch>
            <a:fillRect/>
          </a:stretch>
        </p:blipFill>
        <p:spPr bwMode="auto">
          <a:xfrm>
            <a:off x="4941498" y="3124200"/>
            <a:ext cx="3733800" cy="2933700"/>
          </a:xfrm>
          <a:prstGeom prst="rect">
            <a:avLst/>
          </a:prstGeom>
          <a:noFill/>
          <a:ln>
            <a:noFill/>
          </a:ln>
        </p:spPr>
      </p:pic>
      <p:pic>
        <p:nvPicPr>
          <p:cNvPr id="2" name="Picture 1" descr="photo.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53000" y="266700"/>
            <a:ext cx="3733800" cy="2557538"/>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spc="600" dirty="0" smtClean="0">
                <a:solidFill>
                  <a:schemeClr val="accent2">
                    <a:lumMod val="60000"/>
                    <a:lumOff val="40000"/>
                  </a:schemeClr>
                </a:solidFill>
                <a:latin typeface="Levenim MT" pitchFamily="2" charset="-79"/>
                <a:ea typeface="ＭＳ 明朝"/>
                <a:cs typeface="Levenim MT" pitchFamily="2" charset="-79"/>
              </a:rPr>
              <a:t>RECONITION DINNER</a:t>
            </a:r>
            <a:endParaRPr lang="en-US" sz="2800" b="1" spc="600" dirty="0">
              <a:solidFill>
                <a:schemeClr val="accent2">
                  <a:lumMod val="60000"/>
                  <a:lumOff val="40000"/>
                </a:schemeClr>
              </a:solidFill>
              <a:latin typeface="Levenim MT" pitchFamily="2" charset="-79"/>
              <a:ea typeface="ＭＳ 明朝"/>
              <a:cs typeface="Levenim MT" pitchFamily="2" charset="-79"/>
            </a:endParaRPr>
          </a:p>
        </p:txBody>
      </p:sp>
      <p:sp>
        <p:nvSpPr>
          <p:cNvPr id="3" name="Content Placeholder 2"/>
          <p:cNvSpPr>
            <a:spLocks noGrp="1"/>
          </p:cNvSpPr>
          <p:nvPr>
            <p:ph idx="1"/>
          </p:nvPr>
        </p:nvSpPr>
        <p:spPr>
          <a:xfrm>
            <a:off x="381000" y="1600200"/>
            <a:ext cx="8229600" cy="4525963"/>
          </a:xfrm>
        </p:spPr>
        <p:txBody>
          <a:bodyPr>
            <a:normAutofit/>
          </a:bodyPr>
          <a:lstStyle/>
          <a:p>
            <a:pPr marL="0" indent="0">
              <a:buNone/>
            </a:pPr>
            <a:r>
              <a:rPr lang="en-US" dirty="0">
                <a:latin typeface="Candara" pitchFamily="34" charset="0"/>
                <a:ea typeface="ＭＳ 明朝"/>
                <a:cs typeface="Helvetica Neue"/>
              </a:rPr>
              <a:t>After nearly 20 years of service to the Harvard Law School community, Dr. Nazim Ali, the Project’s founder and director, will be taking a position as the Qatar Foundation’s newest Professor and Director. To show their appreciation, some of Dr. Ali’s closest friends, pupils, and colleagues gathered to celebrate him at his farewell banquet. </a:t>
            </a:r>
            <a:r>
              <a:rPr lang="en-US" dirty="0" smtClean="0">
                <a:latin typeface="Candara" pitchFamily="34" charset="0"/>
                <a:ea typeface="ＭＳ 明朝"/>
                <a:cs typeface="Helvetica Neue"/>
              </a:rPr>
              <a:t> Dr</a:t>
            </a:r>
            <a:r>
              <a:rPr lang="en-US" dirty="0">
                <a:latin typeface="Candara" pitchFamily="34" charset="0"/>
                <a:ea typeface="ＭＳ 明朝"/>
                <a:cs typeface="Helvetica Neue"/>
              </a:rPr>
              <a:t>. Ali will be dearly missed. </a:t>
            </a:r>
            <a:endParaRPr lang="en-US" dirty="0">
              <a:latin typeface="Candara" pitchFamily="34" charset="0"/>
              <a:ea typeface="ＭＳ 明朝"/>
              <a:cs typeface="Times New Roman"/>
            </a:endParaRPr>
          </a:p>
          <a:p>
            <a:pPr marL="0" marR="0">
              <a:spcBef>
                <a:spcPts val="0"/>
              </a:spcBef>
              <a:spcAft>
                <a:spcPts val="0"/>
              </a:spcAft>
            </a:pPr>
            <a:endParaRPr lang="en-US" dirty="0" smtClean="0">
              <a:latin typeface="Cambria"/>
              <a:ea typeface="ＭＳ 明朝"/>
              <a:cs typeface="Times New Roman"/>
            </a:endParaRPr>
          </a:p>
          <a:p>
            <a:endParaRPr lang="en-US" dirty="0"/>
          </a:p>
        </p:txBody>
      </p:sp>
    </p:spTree>
    <p:extLst>
      <p:ext uri="{BB962C8B-B14F-4D97-AF65-F5344CB8AC3E}">
        <p14:creationId xmlns:p14="http://schemas.microsoft.com/office/powerpoint/2010/main" val="38075577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52400"/>
            <a:ext cx="8229600" cy="1143000"/>
          </a:xfrm>
          <a:prstGeom prst="rect">
            <a:avLst/>
          </a:prstGeom>
        </p:spPr>
        <p:txBody>
          <a:bodyPr wrap="square">
            <a:spAutoFit/>
          </a:bodyPr>
          <a:lstStyle/>
          <a:p>
            <a:r>
              <a:rPr lang="en-US" sz="4400" b="1" dirty="0" smtClean="0">
                <a:latin typeface="+mj-lt"/>
                <a:ea typeface="ＭＳ 明朝"/>
                <a:cs typeface="Helvetica Neue"/>
              </a:rPr>
              <a:t>Recognition Dinner and Farewell</a:t>
            </a:r>
            <a:endParaRPr lang="en-US" sz="4400" dirty="0">
              <a:latin typeface="+mj-lt"/>
              <a:ea typeface="ＭＳ 明朝"/>
              <a:cs typeface="Times New Roman"/>
            </a:endParaRPr>
          </a:p>
        </p:txBody>
      </p:sp>
      <p:pic>
        <p:nvPicPr>
          <p:cNvPr id="6" name="Picture 5" descr="Macintosh HD:Users:kvanscoter:Desktop:061814_Nazim_Ali_479.jpg"/>
          <p:cNvPicPr/>
          <p:nvPr/>
        </p:nvPicPr>
        <p:blipFill>
          <a:blip r:embed="rId2" cstate="print">
            <a:extLst>
              <a:ext uri="{28A0092B-C50C-407E-A947-70E740481C1C}">
                <a14:useLocalDpi xmlns:a14="http://schemas.microsoft.com/office/drawing/2010/main" val="0"/>
              </a:ext>
            </a:extLst>
          </a:blip>
          <a:srcRect l="3691" b="12018"/>
          <a:stretch>
            <a:fillRect/>
          </a:stretch>
        </p:blipFill>
        <p:spPr bwMode="auto">
          <a:xfrm>
            <a:off x="6234062" y="2822218"/>
            <a:ext cx="2757538" cy="1673582"/>
          </a:xfrm>
          <a:prstGeom prst="rect">
            <a:avLst/>
          </a:prstGeom>
          <a:noFill/>
          <a:ln>
            <a:noFill/>
          </a:ln>
        </p:spPr>
      </p:pic>
      <p:pic>
        <p:nvPicPr>
          <p:cNvPr id="7" name="Picture 6" descr="Macintosh HD:Users:kvanscoter:Desktop:061814_Nazim_Ali_501.jpg"/>
          <p:cNvPicPr/>
          <p:nvPr/>
        </p:nvPicPr>
        <p:blipFill>
          <a:blip r:embed="rId3" cstate="print">
            <a:extLst>
              <a:ext uri="{28A0092B-C50C-407E-A947-70E740481C1C}">
                <a14:useLocalDpi xmlns:a14="http://schemas.microsoft.com/office/drawing/2010/main" val="0"/>
              </a:ext>
            </a:extLst>
          </a:blip>
          <a:srcRect l="3476" t="7692" r="-8468" b="7692"/>
          <a:stretch>
            <a:fillRect/>
          </a:stretch>
        </p:blipFill>
        <p:spPr bwMode="auto">
          <a:xfrm>
            <a:off x="228600" y="2819400"/>
            <a:ext cx="3612777" cy="1676400"/>
          </a:xfrm>
          <a:prstGeom prst="rect">
            <a:avLst/>
          </a:prstGeom>
          <a:noFill/>
          <a:ln>
            <a:noFill/>
          </a:ln>
        </p:spPr>
      </p:pic>
      <p:pic>
        <p:nvPicPr>
          <p:cNvPr id="8" name="Picture 7" descr="USB DISK:Recognitition_Dinner:061814_Nazim_Ali_431.jpg"/>
          <p:cNvPicPr/>
          <p:nvPr/>
        </p:nvPicPr>
        <p:blipFill>
          <a:blip r:embed="rId4" cstate="print">
            <a:extLst>
              <a:ext uri="{28A0092B-C50C-407E-A947-70E740481C1C}">
                <a14:useLocalDpi xmlns:a14="http://schemas.microsoft.com/office/drawing/2010/main" val="0"/>
              </a:ext>
            </a:extLst>
          </a:blip>
          <a:srcRect l="12776" r="5458" b="-3846"/>
          <a:stretch>
            <a:fillRect/>
          </a:stretch>
        </p:blipFill>
        <p:spPr bwMode="auto">
          <a:xfrm>
            <a:off x="6553200" y="4581472"/>
            <a:ext cx="2438400" cy="2057400"/>
          </a:xfrm>
          <a:prstGeom prst="rect">
            <a:avLst/>
          </a:prstGeom>
          <a:noFill/>
          <a:ln>
            <a:noFill/>
          </a:ln>
        </p:spPr>
      </p:pic>
      <p:pic>
        <p:nvPicPr>
          <p:cNvPr id="9" name="Picture 8" descr="USB DISK:Recognitition_Dinner:061814_Nazim_Ali_437.jpg"/>
          <p:cNvPicPr/>
          <p:nvPr/>
        </p:nvPicPr>
        <p:blipFill>
          <a:blip r:embed="rId5" cstate="print">
            <a:extLst>
              <a:ext uri="{28A0092B-C50C-407E-A947-70E740481C1C}">
                <a14:useLocalDpi xmlns:a14="http://schemas.microsoft.com/office/drawing/2010/main" val="0"/>
              </a:ext>
            </a:extLst>
          </a:blip>
          <a:srcRect l="12776" r="23344"/>
          <a:stretch>
            <a:fillRect/>
          </a:stretch>
        </p:blipFill>
        <p:spPr bwMode="auto">
          <a:xfrm>
            <a:off x="2590800" y="914400"/>
            <a:ext cx="1600200" cy="1752600"/>
          </a:xfrm>
          <a:prstGeom prst="rect">
            <a:avLst/>
          </a:prstGeom>
          <a:noFill/>
          <a:ln>
            <a:noFill/>
          </a:ln>
        </p:spPr>
      </p:pic>
      <p:pic>
        <p:nvPicPr>
          <p:cNvPr id="10" name="Picture 9" descr="USB DISK:Recognitition_Dinner:061814_Nazim_Ali_413.jpg"/>
          <p:cNvPicPr/>
          <p:nvPr/>
        </p:nvPicPr>
        <p:blipFill>
          <a:blip r:embed="rId6" cstate="print">
            <a:extLst>
              <a:ext uri="{28A0092B-C50C-407E-A947-70E740481C1C}">
                <a14:useLocalDpi xmlns:a14="http://schemas.microsoft.com/office/drawing/2010/main" val="0"/>
              </a:ext>
            </a:extLst>
          </a:blip>
          <a:srcRect l="12195" r="14634" b="3704"/>
          <a:stretch>
            <a:fillRect/>
          </a:stretch>
        </p:blipFill>
        <p:spPr bwMode="auto">
          <a:xfrm>
            <a:off x="2209800" y="4572000"/>
            <a:ext cx="2286000" cy="1981200"/>
          </a:xfrm>
          <a:prstGeom prst="rect">
            <a:avLst/>
          </a:prstGeom>
          <a:noFill/>
          <a:ln>
            <a:noFill/>
          </a:ln>
        </p:spPr>
      </p:pic>
      <p:pic>
        <p:nvPicPr>
          <p:cNvPr id="11" name="Picture 10" descr="Macintosh HD:Users:kvanscoter:Desktop:061814_Nazim_Ali_495.jpg"/>
          <p:cNvPicPr/>
          <p:nvPr/>
        </p:nvPicPr>
        <p:blipFill>
          <a:blip r:embed="rId7" cstate="print">
            <a:extLst>
              <a:ext uri="{28A0092B-C50C-407E-A947-70E740481C1C}">
                <a14:useLocalDpi xmlns:a14="http://schemas.microsoft.com/office/drawing/2010/main" val="0"/>
              </a:ext>
            </a:extLst>
          </a:blip>
          <a:srcRect l="30769" r="5128"/>
          <a:stretch>
            <a:fillRect/>
          </a:stretch>
        </p:blipFill>
        <p:spPr bwMode="auto">
          <a:xfrm>
            <a:off x="228600" y="4572000"/>
            <a:ext cx="1905000" cy="1990672"/>
          </a:xfrm>
          <a:prstGeom prst="rect">
            <a:avLst/>
          </a:prstGeom>
          <a:noFill/>
          <a:ln>
            <a:noFill/>
          </a:ln>
        </p:spPr>
      </p:pic>
      <p:pic>
        <p:nvPicPr>
          <p:cNvPr id="12" name="Picture 11" descr="USB DISK:Recognitition_Dinner:061814_Nazim_Ali_327.jpg"/>
          <p:cNvPicPr/>
          <p:nvPr/>
        </p:nvPicPr>
        <p:blipFill>
          <a:blip r:embed="rId8" cstate="print">
            <a:extLst>
              <a:ext uri="{28A0092B-C50C-407E-A947-70E740481C1C}">
                <a14:useLocalDpi xmlns:a14="http://schemas.microsoft.com/office/drawing/2010/main" val="0"/>
              </a:ext>
            </a:extLst>
          </a:blip>
          <a:srcRect l="7383" b="7060"/>
          <a:stretch>
            <a:fillRect/>
          </a:stretch>
        </p:blipFill>
        <p:spPr bwMode="auto">
          <a:xfrm>
            <a:off x="3657600" y="2819400"/>
            <a:ext cx="2514600" cy="1676400"/>
          </a:xfrm>
          <a:prstGeom prst="rect">
            <a:avLst/>
          </a:prstGeom>
          <a:noFill/>
          <a:ln>
            <a:noFill/>
          </a:ln>
        </p:spPr>
      </p:pic>
      <p:pic>
        <p:nvPicPr>
          <p:cNvPr id="13" name="Picture 12" descr="USB DISK:Recognitition_Dinner:061814_Nazim_Ali_268.jpg"/>
          <p:cNvPicPr/>
          <p:nvPr/>
        </p:nvPicPr>
        <p:blipFill>
          <a:blip r:embed="rId9" cstate="print">
            <a:extLst>
              <a:ext uri="{28A0092B-C50C-407E-A947-70E740481C1C}">
                <a14:useLocalDpi xmlns:a14="http://schemas.microsoft.com/office/drawing/2010/main" val="0"/>
              </a:ext>
            </a:extLst>
          </a:blip>
          <a:srcRect l="21621" r="13514"/>
          <a:stretch>
            <a:fillRect/>
          </a:stretch>
        </p:blipFill>
        <p:spPr bwMode="auto">
          <a:xfrm>
            <a:off x="4572000" y="4648200"/>
            <a:ext cx="1828800" cy="1873073"/>
          </a:xfrm>
          <a:prstGeom prst="rect">
            <a:avLst/>
          </a:prstGeom>
          <a:noFill/>
          <a:ln>
            <a:noFill/>
          </a:ln>
        </p:spPr>
      </p:pic>
      <p:pic>
        <p:nvPicPr>
          <p:cNvPr id="12290" name="Picture 2"/>
          <p:cNvPicPr>
            <a:picLocks noChangeAspect="1" noChangeArrowheads="1"/>
          </p:cNvPicPr>
          <p:nvPr/>
        </p:nvPicPr>
        <p:blipFill>
          <a:blip r:embed="rId10"/>
          <a:srcRect l="22549"/>
          <a:stretch>
            <a:fillRect/>
          </a:stretch>
        </p:blipFill>
        <p:spPr bwMode="auto">
          <a:xfrm>
            <a:off x="4343400" y="838200"/>
            <a:ext cx="2209800" cy="1905000"/>
          </a:xfrm>
          <a:prstGeom prst="rect">
            <a:avLst/>
          </a:prstGeom>
          <a:noFill/>
          <a:ln w="9525">
            <a:noFill/>
            <a:miter lim="800000"/>
            <a:headEnd/>
            <a:tailEnd/>
          </a:ln>
          <a:effectLst/>
        </p:spPr>
      </p:pic>
      <p:pic>
        <p:nvPicPr>
          <p:cNvPr id="15" name="Picture 14" descr="USB DISK:Recognitition_Dinner:061814_Nazim_Ali_390.jpg"/>
          <p:cNvPicPr/>
          <p:nvPr/>
        </p:nvPicPr>
        <p:blipFill>
          <a:blip r:embed="rId11" cstate="print">
            <a:extLst>
              <a:ext uri="{28A0092B-C50C-407E-A947-70E740481C1C}">
                <a14:useLocalDpi xmlns:a14="http://schemas.microsoft.com/office/drawing/2010/main" val="0"/>
              </a:ext>
            </a:extLst>
          </a:blip>
          <a:srcRect l="12195" r="7317" b="8218"/>
          <a:stretch>
            <a:fillRect/>
          </a:stretch>
        </p:blipFill>
        <p:spPr bwMode="auto">
          <a:xfrm>
            <a:off x="6629400" y="838200"/>
            <a:ext cx="2514600" cy="1905000"/>
          </a:xfrm>
          <a:prstGeom prst="rect">
            <a:avLst/>
          </a:prstGeom>
          <a:noFill/>
          <a:ln>
            <a:noFill/>
          </a:ln>
        </p:spPr>
      </p:pic>
      <p:pic>
        <p:nvPicPr>
          <p:cNvPr id="16" name="Picture 15" descr="USB DISK:Recognitition_Dinner:061814_Nazim_Ali_036.jpg"/>
          <p:cNvPicPr/>
          <p:nvPr/>
        </p:nvPicPr>
        <p:blipFill>
          <a:blip r:embed="rId12" cstate="print">
            <a:extLst>
              <a:ext uri="{28A0092B-C50C-407E-A947-70E740481C1C}">
                <a14:useLocalDpi xmlns:a14="http://schemas.microsoft.com/office/drawing/2010/main" val="0"/>
              </a:ext>
            </a:extLst>
          </a:blip>
          <a:srcRect l="8458" r="12594" b="17241"/>
          <a:stretch>
            <a:fillRect/>
          </a:stretch>
        </p:blipFill>
        <p:spPr bwMode="auto">
          <a:xfrm>
            <a:off x="228600" y="838200"/>
            <a:ext cx="2133600" cy="1828800"/>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C:\Users\nazimali\Documents\Sayeed\IFP-Pub\Logos\HU6223IF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2798" y="2819400"/>
            <a:ext cx="2363201" cy="118116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958850" y="436284"/>
            <a:ext cx="1978412" cy="2020807"/>
          </a:xfrm>
          <a:prstGeom prst="rect">
            <a:avLst/>
          </a:prstGeom>
        </p:spPr>
      </p:pic>
      <p:pic>
        <p:nvPicPr>
          <p:cNvPr id="10" name="Picture 9"/>
          <p:cNvPicPr>
            <a:picLocks noChangeAspect="1"/>
          </p:cNvPicPr>
          <p:nvPr/>
        </p:nvPicPr>
        <p:blipFill>
          <a:blip r:embed="rId4"/>
          <a:stretch>
            <a:fillRect/>
          </a:stretch>
        </p:blipFill>
        <p:spPr>
          <a:xfrm>
            <a:off x="990600" y="4191000"/>
            <a:ext cx="1914912" cy="1983357"/>
          </a:xfrm>
          <a:prstGeom prst="rect">
            <a:avLst/>
          </a:prstGeom>
        </p:spPr>
      </p:pic>
      <p:pic>
        <p:nvPicPr>
          <p:cNvPr id="11" name="Picture 10"/>
          <p:cNvPicPr>
            <a:picLocks noChangeAspect="1"/>
          </p:cNvPicPr>
          <p:nvPr/>
        </p:nvPicPr>
        <p:blipFill>
          <a:blip r:embed="rId5"/>
          <a:stretch>
            <a:fillRect/>
          </a:stretch>
        </p:blipFill>
        <p:spPr>
          <a:xfrm>
            <a:off x="3733800" y="4191000"/>
            <a:ext cx="1981200" cy="1981200"/>
          </a:xfrm>
          <a:prstGeom prst="rect">
            <a:avLst/>
          </a:prstGeom>
        </p:spPr>
      </p:pic>
      <p:pic>
        <p:nvPicPr>
          <p:cNvPr id="12" name="Picture 11" descr="thomas-mullin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2335" y="445629"/>
            <a:ext cx="2184126" cy="2002116"/>
          </a:xfrm>
          <a:prstGeom prst="rect">
            <a:avLst/>
          </a:prstGeom>
        </p:spPr>
      </p:pic>
      <p:pic>
        <p:nvPicPr>
          <p:cNvPr id="13" name="Picture 12" descr="_ABS2467.jp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54571" y="437722"/>
            <a:ext cx="1766455" cy="2057400"/>
          </a:xfrm>
          <a:prstGeom prst="rect">
            <a:avLst/>
          </a:prstGeom>
        </p:spPr>
      </p:pic>
      <p:pic>
        <p:nvPicPr>
          <p:cNvPr id="2" name="Picture 1" descr="image00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54571" y="4280791"/>
            <a:ext cx="1903629" cy="1893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27869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8600" b="1" spc="600" dirty="0" smtClean="0">
                <a:solidFill>
                  <a:schemeClr val="accent2">
                    <a:lumMod val="60000"/>
                    <a:lumOff val="40000"/>
                  </a:schemeClr>
                </a:solidFill>
                <a:latin typeface="Levenim MT" pitchFamily="2" charset="-79"/>
                <a:ea typeface="ＭＳ 明朝"/>
                <a:cs typeface="Levenim MT" pitchFamily="2" charset="-79"/>
              </a:rPr>
              <a:t>ABOUT </a:t>
            </a:r>
            <a:r>
              <a:rPr lang="en-US" sz="8600" b="1" spc="600" dirty="0">
                <a:solidFill>
                  <a:schemeClr val="accent2">
                    <a:lumMod val="60000"/>
                    <a:lumOff val="40000"/>
                  </a:schemeClr>
                </a:solidFill>
                <a:latin typeface="Levenim MT" pitchFamily="2" charset="-79"/>
                <a:ea typeface="ＭＳ 明朝"/>
                <a:cs typeface="Levenim MT" pitchFamily="2" charset="-79"/>
              </a:rPr>
              <a:t>IFP </a:t>
            </a:r>
            <a:r>
              <a:rPr lang="en-US" sz="8600" b="1" spc="600" dirty="0" smtClean="0">
                <a:solidFill>
                  <a:schemeClr val="accent2">
                    <a:lumMod val="60000"/>
                    <a:lumOff val="40000"/>
                  </a:schemeClr>
                </a:solidFill>
                <a:latin typeface="Levenim MT" pitchFamily="2" charset="-79"/>
                <a:ea typeface="ＭＳ 明朝"/>
                <a:cs typeface="Levenim MT" pitchFamily="2" charset="-79"/>
              </a:rPr>
              <a:t> </a:t>
            </a:r>
            <a:endParaRPr lang="en-US" sz="8600" b="1" spc="600" dirty="0">
              <a:solidFill>
                <a:schemeClr val="accent2">
                  <a:lumMod val="60000"/>
                  <a:lumOff val="40000"/>
                </a:schemeClr>
              </a:solidFill>
              <a:latin typeface="Levenim MT" pitchFamily="2" charset="-79"/>
              <a:ea typeface="ＭＳ 明朝"/>
              <a:cs typeface="Levenim MT" pitchFamily="2" charset="-79"/>
            </a:endParaRPr>
          </a:p>
        </p:txBody>
      </p:sp>
      <p:sp>
        <p:nvSpPr>
          <p:cNvPr id="3" name="Content Placeholder 2"/>
          <p:cNvSpPr>
            <a:spLocks noGrp="1"/>
          </p:cNvSpPr>
          <p:nvPr>
            <p:ph idx="1"/>
          </p:nvPr>
        </p:nvSpPr>
        <p:spPr>
          <a:xfrm>
            <a:off x="228600" y="1143000"/>
            <a:ext cx="8686800" cy="5486400"/>
          </a:xfrm>
        </p:spPr>
        <p:txBody>
          <a:bodyPr>
            <a:normAutofit fontScale="85000" lnSpcReduction="20000"/>
          </a:bodyPr>
          <a:lstStyle/>
          <a:p>
            <a:endParaRPr lang="en-US" sz="2400" dirty="0" smtClean="0"/>
          </a:p>
          <a:p>
            <a:pPr marL="0" indent="0">
              <a:buNone/>
            </a:pPr>
            <a:r>
              <a:rPr lang="en-US" sz="2400" dirty="0" smtClean="0">
                <a:latin typeface="Candara" panose="020E0502030303020204" pitchFamily="34" charset="0"/>
              </a:rPr>
              <a:t>The </a:t>
            </a:r>
            <a:r>
              <a:rPr lang="en-US" sz="2400" dirty="0">
                <a:latin typeface="Candara" panose="020E0502030303020204" pitchFamily="34" charset="0"/>
              </a:rPr>
              <a:t>Islamic Finance Project (IFP) is the continuation of the Harvard Islamic Finance Information Program (HIFIP), which was established at the Center for Middle Eastern Studies in 1995. IFP, now part of the Islamic Legal Studies Program (ILSP) at Harvard Law School, aims to study the field of Islamic Finance from the legal and </a:t>
            </a:r>
            <a:r>
              <a:rPr lang="en-US" sz="2400" dirty="0" err="1">
                <a:latin typeface="Candara" panose="020E0502030303020204" pitchFamily="34" charset="0"/>
              </a:rPr>
              <a:t>shari’a</a:t>
            </a:r>
            <a:r>
              <a:rPr lang="en-US" sz="2400" dirty="0">
                <a:latin typeface="Candara" panose="020E0502030303020204" pitchFamily="34" charset="0"/>
              </a:rPr>
              <a:t> points of view by analyzing contemporary scholarship, encouraging collaboration among scholars within and outside the Muslim world, and increasing interaction between theory and practice in Islamic finance. </a:t>
            </a:r>
            <a:endParaRPr lang="en-US" sz="2400" dirty="0" smtClean="0">
              <a:latin typeface="Candara" panose="020E0502030303020204" pitchFamily="34" charset="0"/>
            </a:endParaRPr>
          </a:p>
          <a:p>
            <a:endParaRPr lang="en-US" sz="2400" dirty="0">
              <a:latin typeface="Candara" panose="020E0502030303020204" pitchFamily="34" charset="0"/>
            </a:endParaRPr>
          </a:p>
          <a:p>
            <a:pPr marL="0" indent="0">
              <a:buNone/>
            </a:pPr>
            <a:r>
              <a:rPr lang="en-US" sz="2400" dirty="0">
                <a:latin typeface="Candara" panose="020E0502030303020204" pitchFamily="34" charset="0"/>
              </a:rPr>
              <a:t>IFP is interdisciplinary in nature, draws broadly from a variety of fields, and has relationships with professors and students at several university faculties: Harvard Law School, Harvard Business School, Harvard Divinity School, the Harvard School of Government and the Faculty of Arts and Sciences. IFP convenes breakthrough academic forums involving scholars of law, finance, economics, and traditional Islamic ethics and law (fish), engaging leading thinkers in robust, inter- disciplinary dialogue. The Project’s publications add significantly to the academic literature in the field, and its lecture events and seminars have featured top global scholars and professionals. </a:t>
            </a:r>
          </a:p>
          <a:p>
            <a:r>
              <a:rPr lang="en-US" sz="2600" dirty="0" smtClean="0">
                <a:latin typeface="Candara" pitchFamily="34" charset="0"/>
              </a:rPr>
              <a:t>. </a:t>
            </a:r>
            <a:endParaRPr lang="en-US" sz="2600" dirty="0">
              <a:latin typeface="Candara" pitchFamily="34" charset="0"/>
            </a:endParaRPr>
          </a:p>
          <a:p>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8229600" cy="1143000"/>
          </a:xfrm>
        </p:spPr>
        <p:txBody>
          <a:bodyPr>
            <a:normAutofit fontScale="90000"/>
          </a:bodyPr>
          <a:lstStyle/>
          <a:p>
            <a:r>
              <a:rPr lang="en-US" sz="3100" b="1" spc="600" dirty="0" smtClean="0">
                <a:solidFill>
                  <a:schemeClr val="accent2">
                    <a:lumMod val="60000"/>
                    <a:lumOff val="40000"/>
                  </a:schemeClr>
                </a:solidFill>
                <a:latin typeface="Levenim MT" pitchFamily="2" charset="-79"/>
                <a:ea typeface="ＭＳ 明朝"/>
                <a:cs typeface="Levenim MT" pitchFamily="2" charset="-79"/>
              </a:rPr>
              <a:t>STUDENT INVOLVEMENT  </a:t>
            </a:r>
            <a:r>
              <a:rPr lang="en-US" dirty="0" smtClean="0">
                <a:latin typeface="Cambria"/>
                <a:ea typeface="ＭＳ 明朝"/>
                <a:cs typeface="Times New Roman"/>
              </a:rPr>
              <a:t/>
            </a:r>
            <a:br>
              <a:rPr lang="en-US" dirty="0" smtClean="0">
                <a:latin typeface="Cambria"/>
                <a:ea typeface="ＭＳ 明朝"/>
                <a:cs typeface="Times New Roman"/>
              </a:rPr>
            </a:br>
            <a:endParaRPr lang="en-US" dirty="0"/>
          </a:p>
        </p:txBody>
      </p:sp>
      <p:sp>
        <p:nvSpPr>
          <p:cNvPr id="3" name="Content Placeholder 2"/>
          <p:cNvSpPr>
            <a:spLocks noGrp="1"/>
          </p:cNvSpPr>
          <p:nvPr>
            <p:ph idx="1"/>
          </p:nvPr>
        </p:nvSpPr>
        <p:spPr>
          <a:xfrm>
            <a:off x="76200" y="1143000"/>
            <a:ext cx="4114800" cy="3581400"/>
          </a:xfrm>
        </p:spPr>
        <p:txBody>
          <a:bodyPr>
            <a:normAutofit fontScale="55000" lnSpcReduction="20000"/>
          </a:bodyPr>
          <a:lstStyle/>
          <a:p>
            <a:pPr algn="ctr">
              <a:buNone/>
            </a:pPr>
            <a:r>
              <a:rPr lang="en-US" sz="2600" dirty="0" smtClean="0">
                <a:latin typeface="Candara" pitchFamily="34" charset="0"/>
                <a:ea typeface="ＭＳ 明朝"/>
                <a:cs typeface="Times New Roman"/>
              </a:rPr>
              <a:t>IFP has provided career counseling and helped students procure employment in Islamic finance sector. The Project encourages students to take advantage of its resources, in addition to welcoming their participation in the IFP scholarly community. For many years IFP Forums have been avenues for Harvard students to showcase their talent and scholarship and to forge contacts with sector leaders. Having graduated, many of the associates of the Project went to work for prominent institutions, including several leading financial and consulting firms, both within and outside the Islamic financial sector. Dozens of them are holding prominent positions in the sector and the world. </a:t>
            </a:r>
          </a:p>
          <a:p>
            <a:endParaRPr lang="en-US" dirty="0"/>
          </a:p>
        </p:txBody>
      </p:sp>
      <p:pic>
        <p:nvPicPr>
          <p:cNvPr id="4" name="Picture 3" descr="USB DISK:7th Forum:A03990_001.jpg"/>
          <p:cNvPicPr/>
          <p:nvPr/>
        </p:nvPicPr>
        <p:blipFill>
          <a:blip r:embed="rId2" cstate="print">
            <a:extLst>
              <a:ext uri="{28A0092B-C50C-407E-A947-70E740481C1C}">
                <a14:useLocalDpi xmlns:a14="http://schemas.microsoft.com/office/drawing/2010/main" val="0"/>
              </a:ext>
            </a:extLst>
          </a:blip>
          <a:srcRect l="20453" r="15914"/>
          <a:stretch>
            <a:fillRect/>
          </a:stretch>
        </p:blipFill>
        <p:spPr bwMode="auto">
          <a:xfrm>
            <a:off x="3886200" y="4270304"/>
            <a:ext cx="2133600" cy="2306683"/>
          </a:xfrm>
          <a:prstGeom prst="rect">
            <a:avLst/>
          </a:prstGeom>
          <a:noFill/>
          <a:ln>
            <a:noFill/>
          </a:ln>
        </p:spPr>
      </p:pic>
      <p:pic>
        <p:nvPicPr>
          <p:cNvPr id="5" name="Picture 4" descr="USB DISK:_ABS2372.jpg"/>
          <p:cNvPicPr/>
          <p:nvPr/>
        </p:nvPicPr>
        <p:blipFill>
          <a:blip r:embed="rId3" cstate="print">
            <a:extLst>
              <a:ext uri="{28A0092B-C50C-407E-A947-70E740481C1C}">
                <a14:useLocalDpi xmlns:a14="http://schemas.microsoft.com/office/drawing/2010/main" val="0"/>
              </a:ext>
            </a:extLst>
          </a:blip>
          <a:srcRect r="5128"/>
          <a:stretch>
            <a:fillRect/>
          </a:stretch>
        </p:blipFill>
        <p:spPr bwMode="auto">
          <a:xfrm>
            <a:off x="6096000" y="4271756"/>
            <a:ext cx="2819400" cy="2292531"/>
          </a:xfrm>
          <a:prstGeom prst="rect">
            <a:avLst/>
          </a:prstGeom>
          <a:noFill/>
          <a:ln>
            <a:noFill/>
          </a:ln>
        </p:spPr>
      </p:pic>
      <p:pic>
        <p:nvPicPr>
          <p:cNvPr id="6" name="Picture 5" descr="USB DISK:7th Forum:A03990_012.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799" y="4267200"/>
            <a:ext cx="3481251" cy="2336951"/>
          </a:xfrm>
          <a:prstGeom prst="rect">
            <a:avLst/>
          </a:prstGeom>
          <a:noFill/>
          <a:ln>
            <a:noFill/>
          </a:ln>
        </p:spPr>
      </p:pic>
      <p:pic>
        <p:nvPicPr>
          <p:cNvPr id="7" name="Picture 6" descr="USB DISK:7th Forum:A03993_035.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14800" y="1066800"/>
            <a:ext cx="4800600" cy="3048000"/>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19600" y="381000"/>
            <a:ext cx="4419600" cy="6477000"/>
          </a:xfrm>
        </p:spPr>
        <p:txBody>
          <a:bodyPr>
            <a:normAutofit fontScale="62500" lnSpcReduction="20000"/>
          </a:bodyPr>
          <a:lstStyle/>
          <a:p>
            <a:pPr>
              <a:buNone/>
            </a:pPr>
            <a:r>
              <a:rPr lang="en-US" dirty="0" smtClean="0"/>
              <a:t>	IFP has consistently supported Harvard students in their research endeavors and considers this an important priority. Support includes advising students on their theses/dissertations/term papers. </a:t>
            </a:r>
          </a:p>
          <a:p>
            <a:pPr>
              <a:buNone/>
            </a:pPr>
            <a:r>
              <a:rPr lang="en-US" dirty="0"/>
              <a:t>	</a:t>
            </a:r>
            <a:r>
              <a:rPr lang="en-US" dirty="0" smtClean="0"/>
              <a:t/>
            </a:r>
            <a:br>
              <a:rPr lang="en-US" dirty="0" smtClean="0"/>
            </a:br>
            <a:r>
              <a:rPr lang="en-US" dirty="0" smtClean="0"/>
              <a:t>IFP organizes regular information sessions for members of the Harvard community interested in Islamic banking and finance in general and in the Project in particular. IFP provides researchers in Islamic finance and economics access to its vast store of information. </a:t>
            </a:r>
          </a:p>
          <a:p>
            <a:pPr>
              <a:buNone/>
            </a:pPr>
            <a:r>
              <a:rPr lang="en-US" dirty="0"/>
              <a:t>	</a:t>
            </a:r>
            <a:endParaRPr lang="en-US" dirty="0" smtClean="0"/>
          </a:p>
          <a:p>
            <a:pPr>
              <a:buNone/>
            </a:pPr>
            <a:r>
              <a:rPr lang="en-US" dirty="0"/>
              <a:t>	</a:t>
            </a:r>
            <a:r>
              <a:rPr lang="en-US" dirty="0" smtClean="0"/>
              <a:t>Researchers throughout the world contact IFP to obtain data and information they need to facilitate their work. Financial professionals also request information from the Project on matters ranging from </a:t>
            </a:r>
            <a:r>
              <a:rPr lang="en-US" dirty="0" err="1" smtClean="0"/>
              <a:t>shari‘a</a:t>
            </a:r>
            <a:r>
              <a:rPr lang="en-US" dirty="0" smtClean="0"/>
              <a:t> issues to the engineering of financial instruments.</a:t>
            </a:r>
          </a:p>
          <a:p>
            <a:endParaRPr lang="en-US" dirty="0"/>
          </a:p>
        </p:txBody>
      </p:sp>
      <p:pic>
        <p:nvPicPr>
          <p:cNvPr id="5" name="Picture 4" descr="Macintosh HD:Users:kvanscoter:Desktop:i-wgbqs49-M.jpg"/>
          <p:cNvPicPr/>
          <p:nvPr/>
        </p:nvPicPr>
        <p:blipFill>
          <a:blip r:embed="rId2">
            <a:extLst>
              <a:ext uri="{28A0092B-C50C-407E-A947-70E740481C1C}">
                <a14:useLocalDpi xmlns:a14="http://schemas.microsoft.com/office/drawing/2010/main" val="0"/>
              </a:ext>
            </a:extLst>
          </a:blip>
          <a:srcRect/>
          <a:stretch>
            <a:fillRect/>
          </a:stretch>
        </p:blipFill>
        <p:spPr bwMode="auto">
          <a:xfrm>
            <a:off x="609600" y="3505200"/>
            <a:ext cx="3962400" cy="2817963"/>
          </a:xfrm>
          <a:prstGeom prst="rect">
            <a:avLst/>
          </a:prstGeom>
          <a:noFill/>
          <a:ln>
            <a:noFill/>
          </a:ln>
        </p:spPr>
      </p:pic>
      <p:sp>
        <p:nvSpPr>
          <p:cNvPr id="8" name="TextBox 7"/>
          <p:cNvSpPr txBox="1"/>
          <p:nvPr/>
        </p:nvSpPr>
        <p:spPr>
          <a:xfrm>
            <a:off x="838200" y="4267200"/>
            <a:ext cx="3200400" cy="369332"/>
          </a:xfrm>
          <a:prstGeom prst="rect">
            <a:avLst/>
          </a:prstGeom>
          <a:noFill/>
        </p:spPr>
        <p:txBody>
          <a:bodyPr wrap="square" rtlCol="0">
            <a:spAutoFit/>
          </a:bodyPr>
          <a:lstStyle/>
          <a:p>
            <a:r>
              <a:rPr lang="en-US" dirty="0" smtClean="0"/>
              <a:t>Insert another photo here</a:t>
            </a:r>
            <a:endParaRPr lang="en-US" dirty="0"/>
          </a:p>
        </p:txBody>
      </p:sp>
      <p:pic>
        <p:nvPicPr>
          <p:cNvPr id="6" name="Picture 5" descr="Macintosh HD:Users:kvanscoter:Desktop:i-z9NnwCm-M.jpg"/>
          <p:cNvPicPr/>
          <p:nvPr/>
        </p:nvPicPr>
        <p:blipFill>
          <a:blip r:embed="rId3">
            <a:extLst>
              <a:ext uri="{28A0092B-C50C-407E-A947-70E740481C1C}">
                <a14:useLocalDpi xmlns:a14="http://schemas.microsoft.com/office/drawing/2010/main" val="0"/>
              </a:ext>
            </a:extLst>
          </a:blip>
          <a:srcRect l="5000" r="2500"/>
          <a:stretch>
            <a:fillRect/>
          </a:stretch>
        </p:blipFill>
        <p:spPr bwMode="auto">
          <a:xfrm>
            <a:off x="609600" y="457200"/>
            <a:ext cx="3962400" cy="2741763"/>
          </a:xfrm>
          <a:prstGeom prst="rect">
            <a:avLst/>
          </a:prstGeom>
          <a:noFill/>
          <a:ln>
            <a:solidFill>
              <a:schemeClr val="bg1"/>
            </a:solid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7924800" cy="990600"/>
          </a:xfrm>
        </p:spPr>
        <p:txBody>
          <a:bodyPr>
            <a:normAutofit fontScale="90000"/>
          </a:bodyPr>
          <a:lstStyle/>
          <a:p>
            <a:r>
              <a:rPr lang="en-US" sz="4000" b="1" dirty="0" smtClean="0"/>
              <a:t/>
            </a:r>
            <a:br>
              <a:rPr lang="en-US" sz="4000" b="1" dirty="0" smtClean="0"/>
            </a:br>
            <a:r>
              <a:rPr lang="en-US" sz="3100" b="1" spc="600" dirty="0">
                <a:solidFill>
                  <a:schemeClr val="accent2">
                    <a:lumMod val="60000"/>
                    <a:lumOff val="40000"/>
                  </a:schemeClr>
                </a:solidFill>
                <a:latin typeface="Levenim MT" pitchFamily="2" charset="-79"/>
                <a:ea typeface="ＭＳ 明朝"/>
                <a:cs typeface="Levenim MT" pitchFamily="2" charset="-79"/>
              </a:rPr>
              <a:t>HARVARD UNIVERSITY FORUM ON ISLAMIC FINANCE</a:t>
            </a:r>
            <a:r>
              <a:rPr lang="en-US" sz="3100" b="1" dirty="0"/>
              <a:t/>
            </a:r>
            <a:br>
              <a:rPr lang="en-US" sz="3100" b="1" dirty="0"/>
            </a:br>
            <a:endParaRPr lang="en-US" sz="3100" b="1" dirty="0"/>
          </a:p>
        </p:txBody>
      </p:sp>
      <p:sp>
        <p:nvSpPr>
          <p:cNvPr id="3" name="Content Placeholder 2"/>
          <p:cNvSpPr>
            <a:spLocks noGrp="1"/>
          </p:cNvSpPr>
          <p:nvPr>
            <p:ph idx="1"/>
          </p:nvPr>
        </p:nvSpPr>
        <p:spPr>
          <a:xfrm>
            <a:off x="533400" y="1371600"/>
            <a:ext cx="8077200" cy="5257800"/>
          </a:xfrm>
        </p:spPr>
        <p:txBody>
          <a:bodyPr>
            <a:normAutofit fontScale="62500" lnSpcReduction="20000"/>
          </a:bodyPr>
          <a:lstStyle/>
          <a:p>
            <a:pPr marL="0" marR="0" indent="0" algn="just">
              <a:spcBef>
                <a:spcPts val="0"/>
              </a:spcBef>
              <a:spcAft>
                <a:spcPts val="0"/>
              </a:spcAft>
              <a:buNone/>
            </a:pPr>
            <a:r>
              <a:rPr lang="en-US" dirty="0" smtClean="0">
                <a:latin typeface="Candara" pitchFamily="34" charset="0"/>
                <a:ea typeface="ＭＳ 明朝"/>
                <a:cs typeface="Times New Roman"/>
              </a:rPr>
              <a:t>FP organizes academic events bringing together scholars and experts in law, finance, economics, and Islamic jurisprudence (</a:t>
            </a:r>
            <a:r>
              <a:rPr lang="en-US" i="1" dirty="0" err="1" smtClean="0">
                <a:latin typeface="Candara" pitchFamily="34" charset="0"/>
                <a:ea typeface="ＭＳ 明朝"/>
                <a:cs typeface="Times New Roman"/>
              </a:rPr>
              <a:t>fiqh</a:t>
            </a:r>
            <a:r>
              <a:rPr lang="en-US" dirty="0" smtClean="0">
                <a:latin typeface="Candara" pitchFamily="34" charset="0"/>
                <a:ea typeface="ＭＳ 明朝"/>
                <a:cs typeface="Times New Roman"/>
              </a:rPr>
              <a:t>), engaging leading thinkers in a robust academic environment. </a:t>
            </a:r>
          </a:p>
          <a:p>
            <a:pPr marL="0" marR="0" indent="0" algn="just">
              <a:spcBef>
                <a:spcPts val="0"/>
              </a:spcBef>
              <a:spcAft>
                <a:spcPts val="0"/>
              </a:spcAft>
              <a:buNone/>
            </a:pPr>
            <a:endParaRPr lang="en-US" dirty="0" smtClean="0">
              <a:latin typeface="Candara" pitchFamily="34" charset="0"/>
              <a:ea typeface="ＭＳ 明朝"/>
              <a:cs typeface="Times New Roman"/>
            </a:endParaRPr>
          </a:p>
          <a:p>
            <a:pPr marL="0" marR="0" indent="0" algn="just">
              <a:spcBef>
                <a:spcPts val="0"/>
              </a:spcBef>
              <a:spcAft>
                <a:spcPts val="0"/>
              </a:spcAft>
              <a:buNone/>
            </a:pPr>
            <a:r>
              <a:rPr lang="en-US" dirty="0" smtClean="0">
                <a:latin typeface="Candara" pitchFamily="34" charset="0"/>
                <a:ea typeface="ＭＳ 明朝"/>
                <a:cs typeface="Times New Roman"/>
              </a:rPr>
              <a:t>Harvard Forum has attracted hundreds of notable authors, researchers, and sector experts from across the globe including Nobel Laureates and other very senior and respected scholars.</a:t>
            </a:r>
          </a:p>
          <a:p>
            <a:pPr marL="0" marR="0" algn="just">
              <a:spcBef>
                <a:spcPts val="0"/>
              </a:spcBef>
              <a:spcAft>
                <a:spcPts val="0"/>
              </a:spcAft>
              <a:buNone/>
            </a:pPr>
            <a:endParaRPr lang="en-US" dirty="0" smtClean="0">
              <a:latin typeface="Candara" pitchFamily="34" charset="0"/>
              <a:ea typeface="ＭＳ 明朝"/>
              <a:cs typeface="Times New Roman"/>
            </a:endParaRPr>
          </a:p>
          <a:p>
            <a:pPr marL="0" marR="0" indent="0" algn="just">
              <a:spcBef>
                <a:spcPts val="600"/>
              </a:spcBef>
              <a:spcAft>
                <a:spcPts val="0"/>
              </a:spcAft>
              <a:buNone/>
            </a:pPr>
            <a:r>
              <a:rPr lang="en-US" dirty="0" smtClean="0">
                <a:latin typeface="Candara" pitchFamily="34" charset="0"/>
                <a:ea typeface="ＭＳ 明朝"/>
                <a:cs typeface="Times New Roman"/>
              </a:rPr>
              <a:t>Over the years the Forum has provided platform to more than 500 scholars from across the globe to share their ideas and research.</a:t>
            </a:r>
          </a:p>
          <a:p>
            <a:pPr marL="0" marR="0" algn="just">
              <a:spcBef>
                <a:spcPts val="600"/>
              </a:spcBef>
              <a:spcAft>
                <a:spcPts val="0"/>
              </a:spcAft>
            </a:pPr>
            <a:endParaRPr lang="en-US" dirty="0" smtClean="0">
              <a:latin typeface="Candara" pitchFamily="34" charset="0"/>
              <a:ea typeface="ＭＳ 明朝"/>
              <a:cs typeface="Times New Roman"/>
            </a:endParaRPr>
          </a:p>
          <a:p>
            <a:pPr marL="0" marR="0" indent="0" algn="just">
              <a:spcBef>
                <a:spcPts val="600"/>
              </a:spcBef>
              <a:spcAft>
                <a:spcPts val="0"/>
              </a:spcAft>
              <a:buNone/>
            </a:pPr>
            <a:r>
              <a:rPr lang="en-US" dirty="0" smtClean="0">
                <a:latin typeface="Candara" pitchFamily="34" charset="0"/>
                <a:ea typeface="ＭＳ 明朝"/>
                <a:cs typeface="Times New Roman"/>
              </a:rPr>
              <a:t>Over the years the Forum has fostered a sense of community among researchers, academicians, and sector experts, promoting healthy debate and collaboration among academics, practitioners, and institutions.</a:t>
            </a:r>
          </a:p>
          <a:p>
            <a:pPr marL="0" marR="0" algn="just">
              <a:spcBef>
                <a:spcPts val="600"/>
              </a:spcBef>
              <a:spcAft>
                <a:spcPts val="0"/>
              </a:spcAft>
            </a:pPr>
            <a:endParaRPr lang="en-US" dirty="0" smtClean="0">
              <a:latin typeface="Candara" pitchFamily="34" charset="0"/>
              <a:ea typeface="ＭＳ 明朝"/>
              <a:cs typeface="Times New Roman"/>
            </a:endParaRPr>
          </a:p>
          <a:p>
            <a:pPr marL="0" marR="0" indent="0" algn="just">
              <a:spcBef>
                <a:spcPts val="600"/>
              </a:spcBef>
              <a:spcAft>
                <a:spcPts val="0"/>
              </a:spcAft>
              <a:buNone/>
            </a:pPr>
            <a:r>
              <a:rPr lang="en-US" dirty="0" smtClean="0">
                <a:latin typeface="Candara" pitchFamily="34" charset="0"/>
                <a:ea typeface="ＭＳ 明朝"/>
                <a:cs typeface="Times New Roman"/>
              </a:rPr>
              <a:t>So far IFP has hosted 11forums from 1997 to 2014.These </a:t>
            </a:r>
            <a:r>
              <a:rPr lang="en-US" dirty="0" err="1" smtClean="0">
                <a:latin typeface="Candara" pitchFamily="34" charset="0"/>
                <a:ea typeface="ＭＳ 明朝"/>
                <a:cs typeface="Times New Roman"/>
              </a:rPr>
              <a:t>fora</a:t>
            </a:r>
            <a:r>
              <a:rPr lang="en-US" dirty="0" smtClean="0">
                <a:latin typeface="Candara" pitchFamily="34" charset="0"/>
                <a:ea typeface="ＭＳ 明朝"/>
                <a:cs typeface="Times New Roman"/>
              </a:rPr>
              <a:t> encourage a holistic approach to exploring the ideas and analyzing the scholarship and exchange of views in a supportive setting free of bias. </a:t>
            </a:r>
          </a:p>
          <a:p>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cintosh HD:Users:kvanscoter:Pictures:iPhoto Library.photolibrary:Masters:2014:06:26:20140626-121426:i-hQtbKpw-L.jpg"/>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52400"/>
            <a:ext cx="4680615" cy="3810000"/>
          </a:xfrm>
          <a:prstGeom prst="rect">
            <a:avLst/>
          </a:prstGeom>
          <a:noFill/>
          <a:ln>
            <a:noFill/>
          </a:ln>
        </p:spPr>
      </p:pic>
      <p:pic>
        <p:nvPicPr>
          <p:cNvPr id="2050" name="Picture 2"/>
          <p:cNvPicPr>
            <a:picLocks noChangeAspect="1" noChangeArrowheads="1"/>
          </p:cNvPicPr>
          <p:nvPr/>
        </p:nvPicPr>
        <p:blipFill>
          <a:blip r:embed="rId3"/>
          <a:srcRect/>
          <a:stretch>
            <a:fillRect/>
          </a:stretch>
        </p:blipFill>
        <p:spPr bwMode="auto">
          <a:xfrm>
            <a:off x="217216" y="152400"/>
            <a:ext cx="3821384" cy="2261332"/>
          </a:xfrm>
          <a:prstGeom prst="rect">
            <a:avLst/>
          </a:prstGeom>
          <a:noFill/>
          <a:ln w="9525">
            <a:noFill/>
            <a:miter lim="800000"/>
            <a:headEnd/>
            <a:tailEnd/>
          </a:ln>
          <a:effectLst/>
        </p:spPr>
      </p:pic>
      <p:pic>
        <p:nvPicPr>
          <p:cNvPr id="2053" name="Picture 5"/>
          <p:cNvPicPr>
            <a:picLocks noChangeAspect="1" noChangeArrowheads="1"/>
          </p:cNvPicPr>
          <p:nvPr/>
        </p:nvPicPr>
        <p:blipFill>
          <a:blip r:embed="rId4"/>
          <a:srcRect/>
          <a:stretch>
            <a:fillRect/>
          </a:stretch>
        </p:blipFill>
        <p:spPr bwMode="auto">
          <a:xfrm>
            <a:off x="228600" y="2362200"/>
            <a:ext cx="3810000" cy="2177142"/>
          </a:xfrm>
          <a:prstGeom prst="rect">
            <a:avLst/>
          </a:prstGeom>
          <a:noFill/>
          <a:ln w="9525">
            <a:noFill/>
            <a:miter lim="800000"/>
            <a:headEnd/>
            <a:tailEnd/>
          </a:ln>
          <a:effectLst/>
        </p:spPr>
      </p:pic>
      <p:pic>
        <p:nvPicPr>
          <p:cNvPr id="2" name="Picture 1" descr="i-BgwmsSt-L.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91000" y="4038600"/>
            <a:ext cx="4662055" cy="2644210"/>
          </a:xfrm>
          <a:prstGeom prst="rect">
            <a:avLst/>
          </a:prstGeom>
        </p:spPr>
      </p:pic>
      <p:pic>
        <p:nvPicPr>
          <p:cNvPr id="3" name="Picture 2" descr="_ABS1384.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8600" y="4521200"/>
            <a:ext cx="3810000" cy="21082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spc="600" dirty="0" smtClean="0">
                <a:solidFill>
                  <a:schemeClr val="accent2">
                    <a:lumMod val="60000"/>
                    <a:lumOff val="40000"/>
                  </a:schemeClr>
                </a:solidFill>
                <a:latin typeface="Levenim MT" pitchFamily="2" charset="-79"/>
                <a:ea typeface="ＭＳ 明朝"/>
                <a:cs typeface="Levenim MT" pitchFamily="2" charset="-79"/>
              </a:rPr>
              <a:t>HAVARD FORUMS       1997-2014</a:t>
            </a:r>
            <a:endParaRPr lang="en-US" dirty="0"/>
          </a:p>
        </p:txBody>
      </p:sp>
      <p:sp>
        <p:nvSpPr>
          <p:cNvPr id="3" name="Content Placeholder 2"/>
          <p:cNvSpPr>
            <a:spLocks noGrp="1"/>
          </p:cNvSpPr>
          <p:nvPr>
            <p:ph idx="1"/>
          </p:nvPr>
        </p:nvSpPr>
        <p:spPr>
          <a:xfrm>
            <a:off x="1447800" y="1600200"/>
            <a:ext cx="7239000" cy="4525963"/>
          </a:xfrm>
        </p:spPr>
        <p:txBody>
          <a:bodyPr>
            <a:normAutofit fontScale="25000" lnSpcReduction="20000"/>
          </a:bodyPr>
          <a:lstStyle/>
          <a:p>
            <a:pPr marL="0" indent="0">
              <a:lnSpc>
                <a:spcPct val="170000"/>
              </a:lnSpc>
              <a:buNone/>
            </a:pPr>
            <a:r>
              <a:rPr lang="en-US" sz="6400" dirty="0" smtClean="0">
                <a:latin typeface="Candara" panose="020E0502030303020204" pitchFamily="34" charset="0"/>
              </a:rPr>
              <a:t>11</a:t>
            </a:r>
            <a:r>
              <a:rPr lang="en-US" sz="6400" baseline="30000" dirty="0" smtClean="0">
                <a:latin typeface="Candara" panose="020E0502030303020204" pitchFamily="34" charset="0"/>
              </a:rPr>
              <a:t>th</a:t>
            </a:r>
            <a:r>
              <a:rPr lang="en-US" sz="6400" dirty="0" smtClean="0">
                <a:latin typeface="Candara" panose="020E0502030303020204" pitchFamily="34" charset="0"/>
              </a:rPr>
              <a:t> </a:t>
            </a:r>
            <a:r>
              <a:rPr lang="en-US" sz="6400" dirty="0">
                <a:latin typeface="Candara" panose="020E0502030303020204" pitchFamily="34" charset="0"/>
              </a:rPr>
              <a:t>Forum (2014) Takaful and Alternative Cooperative </a:t>
            </a:r>
            <a:r>
              <a:rPr lang="en-US" sz="6400" dirty="0" smtClean="0">
                <a:latin typeface="Candara" panose="020E0502030303020204" pitchFamily="34" charset="0"/>
              </a:rPr>
              <a:t>Finance</a:t>
            </a:r>
            <a:r>
              <a:rPr lang="en-US" sz="6400" dirty="0">
                <a:latin typeface="Candara" panose="020E0502030303020204" pitchFamily="34" charset="0"/>
              </a:rPr>
              <a:t>	 </a:t>
            </a:r>
          </a:p>
          <a:p>
            <a:pPr marL="0" indent="0">
              <a:lnSpc>
                <a:spcPct val="170000"/>
              </a:lnSpc>
              <a:buNone/>
            </a:pPr>
            <a:r>
              <a:rPr lang="en-US" sz="6400" dirty="0" smtClean="0">
                <a:latin typeface="Candara" panose="020E0502030303020204" pitchFamily="34" charset="0"/>
              </a:rPr>
              <a:t>10</a:t>
            </a:r>
            <a:r>
              <a:rPr lang="en-US" sz="6400" baseline="30000" dirty="0" smtClean="0">
                <a:latin typeface="Candara" panose="020E0502030303020204" pitchFamily="34" charset="0"/>
              </a:rPr>
              <a:t>th</a:t>
            </a:r>
            <a:r>
              <a:rPr lang="en-US" sz="6400" dirty="0" smtClean="0">
                <a:latin typeface="Candara" panose="020E0502030303020204" pitchFamily="34" charset="0"/>
              </a:rPr>
              <a:t> </a:t>
            </a:r>
            <a:r>
              <a:rPr lang="en-US" sz="6400" dirty="0">
                <a:latin typeface="Candara" panose="020E0502030303020204" pitchFamily="34" charset="0"/>
              </a:rPr>
              <a:t>Forum (2012) Islamic Finance and Development	 </a:t>
            </a:r>
          </a:p>
          <a:p>
            <a:pPr marL="0" indent="0">
              <a:lnSpc>
                <a:spcPct val="170000"/>
              </a:lnSpc>
              <a:buNone/>
            </a:pPr>
            <a:r>
              <a:rPr lang="en-US" sz="6400" dirty="0">
                <a:latin typeface="Candara" panose="020E0502030303020204" pitchFamily="34" charset="0"/>
              </a:rPr>
              <a:t>9</a:t>
            </a:r>
            <a:r>
              <a:rPr lang="en-US" sz="6400" baseline="30000" dirty="0">
                <a:latin typeface="Candara" panose="020E0502030303020204" pitchFamily="34" charset="0"/>
              </a:rPr>
              <a:t>th</a:t>
            </a:r>
            <a:r>
              <a:rPr lang="en-US" sz="6400" dirty="0">
                <a:latin typeface="Candara" panose="020E0502030303020204" pitchFamily="34" charset="0"/>
              </a:rPr>
              <a:t> Forum (2010)   Building Bridges across Financial Communities	 </a:t>
            </a:r>
          </a:p>
          <a:p>
            <a:pPr marL="0" indent="0">
              <a:lnSpc>
                <a:spcPct val="170000"/>
              </a:lnSpc>
              <a:buNone/>
            </a:pPr>
            <a:r>
              <a:rPr lang="en-US" sz="6400" dirty="0">
                <a:latin typeface="Candara" panose="020E0502030303020204" pitchFamily="34" charset="0"/>
              </a:rPr>
              <a:t>8</a:t>
            </a:r>
            <a:r>
              <a:rPr lang="en-US" sz="6400" baseline="30000" dirty="0">
                <a:latin typeface="Candara" panose="020E0502030303020204" pitchFamily="34" charset="0"/>
              </a:rPr>
              <a:t>th</a:t>
            </a:r>
            <a:r>
              <a:rPr lang="en-US" sz="6400" dirty="0">
                <a:latin typeface="Candara" panose="020E0502030303020204" pitchFamily="34" charset="0"/>
              </a:rPr>
              <a:t> Forum (2008)   Islamic Finance: Innovation and Authenticity 	 </a:t>
            </a:r>
          </a:p>
          <a:p>
            <a:pPr marL="0" indent="0">
              <a:lnSpc>
                <a:spcPct val="170000"/>
              </a:lnSpc>
              <a:buNone/>
            </a:pPr>
            <a:r>
              <a:rPr lang="en-US" sz="6400" dirty="0">
                <a:latin typeface="Candara" panose="020E0502030303020204" pitchFamily="34" charset="0"/>
              </a:rPr>
              <a:t>7</a:t>
            </a:r>
            <a:r>
              <a:rPr lang="en-US" sz="6400" baseline="30000" dirty="0">
                <a:latin typeface="Candara" panose="020E0502030303020204" pitchFamily="34" charset="0"/>
              </a:rPr>
              <a:t>th</a:t>
            </a:r>
            <a:r>
              <a:rPr lang="en-US" sz="6400" dirty="0">
                <a:latin typeface="Candara" panose="020E0502030303020204" pitchFamily="34" charset="0"/>
              </a:rPr>
              <a:t> Forum (2006)   Integrating Islamic Finance into the </a:t>
            </a:r>
            <a:r>
              <a:rPr lang="en-US" sz="6400" dirty="0" smtClean="0">
                <a:latin typeface="Candara" panose="020E0502030303020204" pitchFamily="34" charset="0"/>
              </a:rPr>
              <a:t>Mainstream</a:t>
            </a:r>
            <a:endParaRPr lang="en-US" sz="6400" dirty="0">
              <a:latin typeface="Candara" panose="020E0502030303020204" pitchFamily="34" charset="0"/>
            </a:endParaRPr>
          </a:p>
          <a:p>
            <a:pPr marL="0" indent="0">
              <a:lnSpc>
                <a:spcPct val="170000"/>
              </a:lnSpc>
              <a:buNone/>
            </a:pPr>
            <a:r>
              <a:rPr lang="en-US" sz="6400" dirty="0">
                <a:latin typeface="Candara" panose="020E0502030303020204" pitchFamily="34" charset="0"/>
              </a:rPr>
              <a:t>6</a:t>
            </a:r>
            <a:r>
              <a:rPr lang="en-US" sz="6400" baseline="30000" dirty="0">
                <a:latin typeface="Candara" panose="020E0502030303020204" pitchFamily="34" charset="0"/>
              </a:rPr>
              <a:t>th</a:t>
            </a:r>
            <a:r>
              <a:rPr lang="en-US" sz="6400" dirty="0">
                <a:latin typeface="Candara" panose="020E0502030303020204" pitchFamily="34" charset="0"/>
              </a:rPr>
              <a:t> Forum (2004) </a:t>
            </a:r>
            <a:r>
              <a:rPr lang="en-US" sz="6400" dirty="0" smtClean="0">
                <a:latin typeface="Candara" panose="020E0502030303020204" pitchFamily="34" charset="0"/>
              </a:rPr>
              <a:t>  Current </a:t>
            </a:r>
            <a:r>
              <a:rPr lang="en-US" sz="6400" dirty="0">
                <a:latin typeface="Candara" panose="020E0502030303020204" pitchFamily="34" charset="0"/>
              </a:rPr>
              <a:t>Legal and Regulatory issues	 </a:t>
            </a:r>
          </a:p>
          <a:p>
            <a:pPr marL="0" indent="0">
              <a:lnSpc>
                <a:spcPct val="170000"/>
              </a:lnSpc>
              <a:buNone/>
            </a:pPr>
            <a:r>
              <a:rPr lang="en-US" sz="6400" dirty="0">
                <a:latin typeface="Candara" panose="020E0502030303020204" pitchFamily="34" charset="0"/>
              </a:rPr>
              <a:t>5</a:t>
            </a:r>
            <a:r>
              <a:rPr lang="en-US" sz="6400" baseline="30000" dirty="0">
                <a:latin typeface="Candara" panose="020E0502030303020204" pitchFamily="34" charset="0"/>
              </a:rPr>
              <a:t>th</a:t>
            </a:r>
            <a:r>
              <a:rPr lang="en-US" sz="6400" dirty="0">
                <a:latin typeface="Candara" panose="020E0502030303020204" pitchFamily="34" charset="0"/>
              </a:rPr>
              <a:t> Forum (2002)   Islamic Finance: Dynamics and Development	 </a:t>
            </a:r>
          </a:p>
          <a:p>
            <a:pPr marL="0" indent="0">
              <a:lnSpc>
                <a:spcPct val="170000"/>
              </a:lnSpc>
              <a:buNone/>
            </a:pPr>
            <a:r>
              <a:rPr lang="en-US" sz="6400" dirty="0">
                <a:latin typeface="Candara" panose="020E0502030303020204" pitchFamily="34" charset="0"/>
              </a:rPr>
              <a:t>4</a:t>
            </a:r>
            <a:r>
              <a:rPr lang="en-US" sz="6400" baseline="30000" dirty="0">
                <a:latin typeface="Candara" panose="020E0502030303020204" pitchFamily="34" charset="0"/>
              </a:rPr>
              <a:t>th</a:t>
            </a:r>
            <a:r>
              <a:rPr lang="en-US" sz="6400" dirty="0">
                <a:latin typeface="Candara" panose="020E0502030303020204" pitchFamily="34" charset="0"/>
              </a:rPr>
              <a:t> Forum (2000)   Islamic Finance: The Task Ahead	  </a:t>
            </a:r>
          </a:p>
          <a:p>
            <a:pPr marL="0" indent="0">
              <a:lnSpc>
                <a:spcPct val="170000"/>
              </a:lnSpc>
              <a:buNone/>
            </a:pPr>
            <a:r>
              <a:rPr lang="en-US" sz="6400" dirty="0">
                <a:latin typeface="Candara" panose="020E0502030303020204" pitchFamily="34" charset="0"/>
              </a:rPr>
              <a:t>3</a:t>
            </a:r>
            <a:r>
              <a:rPr lang="en-US" sz="6400" baseline="30000" dirty="0">
                <a:latin typeface="Candara" panose="020E0502030303020204" pitchFamily="34" charset="0"/>
              </a:rPr>
              <a:t>rd</a:t>
            </a:r>
            <a:r>
              <a:rPr lang="en-US" sz="6400" dirty="0">
                <a:latin typeface="Candara" panose="020E0502030303020204" pitchFamily="34" charset="0"/>
              </a:rPr>
              <a:t> Forum (1999) </a:t>
            </a:r>
            <a:r>
              <a:rPr lang="en-US" sz="6400" dirty="0" smtClean="0">
                <a:latin typeface="Candara" panose="020E0502030303020204" pitchFamily="34" charset="0"/>
              </a:rPr>
              <a:t>  Local </a:t>
            </a:r>
            <a:r>
              <a:rPr lang="en-US" sz="6400" dirty="0">
                <a:latin typeface="Candara" panose="020E0502030303020204" pitchFamily="34" charset="0"/>
              </a:rPr>
              <a:t>Challenges, Global Opportunities </a:t>
            </a:r>
          </a:p>
          <a:p>
            <a:pPr marL="0" indent="0">
              <a:lnSpc>
                <a:spcPct val="170000"/>
              </a:lnSpc>
              <a:buNone/>
            </a:pPr>
            <a:r>
              <a:rPr lang="en-US" sz="6400" dirty="0">
                <a:latin typeface="Candara" panose="020E0502030303020204" pitchFamily="34" charset="0"/>
              </a:rPr>
              <a:t>2</a:t>
            </a:r>
            <a:r>
              <a:rPr lang="en-US" sz="6400" baseline="30000" dirty="0">
                <a:latin typeface="Candara" panose="020E0502030303020204" pitchFamily="34" charset="0"/>
              </a:rPr>
              <a:t>nd</a:t>
            </a:r>
            <a:r>
              <a:rPr lang="en-US" sz="6400" dirty="0">
                <a:latin typeface="Candara" panose="020E0502030303020204" pitchFamily="34" charset="0"/>
              </a:rPr>
              <a:t> Forum (1998</a:t>
            </a:r>
            <a:r>
              <a:rPr lang="en-US" sz="6400" dirty="0" smtClean="0">
                <a:latin typeface="Candara" panose="020E0502030303020204" pitchFamily="34" charset="0"/>
              </a:rPr>
              <a:t>)  </a:t>
            </a:r>
            <a:r>
              <a:rPr lang="en-US" sz="6400" dirty="0">
                <a:latin typeface="Candara" panose="020E0502030303020204" pitchFamily="34" charset="0"/>
              </a:rPr>
              <a:t>Islamic Finance into the 21st Century	 </a:t>
            </a:r>
          </a:p>
          <a:p>
            <a:pPr marL="0" indent="0">
              <a:lnSpc>
                <a:spcPct val="170000"/>
              </a:lnSpc>
              <a:buNone/>
            </a:pPr>
            <a:r>
              <a:rPr lang="en-US" sz="6400" dirty="0">
                <a:latin typeface="Candara" panose="020E0502030303020204" pitchFamily="34" charset="0"/>
              </a:rPr>
              <a:t>1</a:t>
            </a:r>
            <a:r>
              <a:rPr lang="en-US" sz="6400" baseline="30000" dirty="0">
                <a:latin typeface="Candara" panose="020E0502030303020204" pitchFamily="34" charset="0"/>
              </a:rPr>
              <a:t>st</a:t>
            </a:r>
            <a:r>
              <a:rPr lang="en-US" sz="6400" dirty="0">
                <a:latin typeface="Candara" panose="020E0502030303020204" pitchFamily="34" charset="0"/>
              </a:rPr>
              <a:t> Forum (1997)   Islamic Finance in the Global Market</a:t>
            </a:r>
            <a:r>
              <a:rPr lang="en-US" sz="8000" dirty="0">
                <a:latin typeface="Candara" panose="020E0502030303020204" pitchFamily="34" charset="0"/>
              </a:rPr>
              <a:t>	</a:t>
            </a:r>
            <a:r>
              <a:rPr lang="en-US" dirty="0">
                <a:latin typeface="Candara" panose="020E0502030303020204" pitchFamily="34" charset="0"/>
              </a:rPr>
              <a:t> </a:t>
            </a:r>
          </a:p>
        </p:txBody>
      </p:sp>
    </p:spTree>
    <p:extLst>
      <p:ext uri="{BB962C8B-B14F-4D97-AF65-F5344CB8AC3E}">
        <p14:creationId xmlns:p14="http://schemas.microsoft.com/office/powerpoint/2010/main" val="218323606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4728</TotalTime>
  <Words>1236</Words>
  <Application>Microsoft Office PowerPoint</Application>
  <PresentationFormat>On-screen Show (4:3)</PresentationFormat>
  <Paragraphs>130</Paragraphs>
  <Slides>28</Slides>
  <Notes>3</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PowerPoint Presentation</vt:lpstr>
      <vt:lpstr>MISSION</vt:lpstr>
      <vt:lpstr>PowerPoint Presentation</vt:lpstr>
      <vt:lpstr>ABOUT IFP  </vt:lpstr>
      <vt:lpstr>STUDENT INVOLVEMENT   </vt:lpstr>
      <vt:lpstr>PowerPoint Presentation</vt:lpstr>
      <vt:lpstr> HARVARD UNIVERSITY FORUM ON ISLAMIC FINANCE </vt:lpstr>
      <vt:lpstr>PowerPoint Presentation</vt:lpstr>
      <vt:lpstr>HAVARD FORUMS       1997-2014</vt:lpstr>
      <vt:lpstr>IFP COLLABORATION WITH VARIOUS HARVARD FACULTY</vt:lpstr>
      <vt:lpstr>PowerPoint Presentation</vt:lpstr>
      <vt:lpstr> RELIGIOUS AND CULTURAL DIVERSITY  </vt:lpstr>
      <vt:lpstr>PowerPoint Presentation</vt:lpstr>
      <vt:lpstr>PowerPoint Presentation</vt:lpstr>
      <vt:lpstr>LONDON SCHOOL OF ECONOMICS</vt:lpstr>
      <vt:lpstr>LSE pictures page</vt:lpstr>
      <vt:lpstr>HARVARD-LSE WORKSHOPS</vt:lpstr>
      <vt:lpstr>IFP SPECIALIZED SEMINARS AND PANEL DISCUSSIONS    </vt:lpstr>
      <vt:lpstr>IFP REPORTS AND SPECIAL EVENTS </vt:lpstr>
      <vt:lpstr>PowerPoint Presentation</vt:lpstr>
      <vt:lpstr>IFP Government Collaboration  </vt:lpstr>
      <vt:lpstr>PowerPoint Presentation</vt:lpstr>
      <vt:lpstr>IFP BOOKS</vt:lpstr>
      <vt:lpstr>PowerPoint Presentation</vt:lpstr>
      <vt:lpstr>IFP DATABANK</vt:lpstr>
      <vt:lpstr>PowerPoint Presentation</vt:lpstr>
      <vt:lpstr>RECONITION DINNER</vt:lpstr>
      <vt:lpstr>Recognition Dinner and Farewell</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ifrah</dc:creator>
  <cp:lastModifiedBy>nazimali</cp:lastModifiedBy>
  <cp:revision>70</cp:revision>
  <dcterms:created xsi:type="dcterms:W3CDTF">2014-07-21T07:15:49Z</dcterms:created>
  <dcterms:modified xsi:type="dcterms:W3CDTF">2016-04-03T07:45:09Z</dcterms:modified>
</cp:coreProperties>
</file>